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8" r:id="rId2"/>
    <p:sldId id="257" r:id="rId3"/>
    <p:sldId id="261" r:id="rId4"/>
    <p:sldId id="277" r:id="rId5"/>
    <p:sldId id="278" r:id="rId6"/>
    <p:sldId id="279" r:id="rId7"/>
    <p:sldId id="269" r:id="rId8"/>
    <p:sldId id="272" r:id="rId9"/>
    <p:sldId id="271" r:id="rId10"/>
    <p:sldId id="268" r:id="rId11"/>
    <p:sldId id="270" r:id="rId12"/>
    <p:sldId id="280" r:id="rId13"/>
    <p:sldId id="281" r:id="rId14"/>
    <p:sldId id="263" r:id="rId15"/>
    <p:sldId id="282" r:id="rId16"/>
    <p:sldId id="285" r:id="rId17"/>
    <p:sldId id="273" r:id="rId18"/>
    <p:sldId id="274" r:id="rId19"/>
    <p:sldId id="262" r:id="rId20"/>
    <p:sldId id="275" r:id="rId21"/>
    <p:sldId id="286" r:id="rId22"/>
    <p:sldId id="276" r:id="rId23"/>
    <p:sldId id="259" r:id="rId24"/>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A2481"/>
    <a:srgbClr val="8666A9"/>
    <a:srgbClr val="597591"/>
    <a:srgbClr val="007D9B"/>
    <a:srgbClr val="EEB51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4" autoAdjust="0"/>
    <p:restoredTop sz="94624" autoAdjust="0"/>
  </p:normalViewPr>
  <p:slideViewPr>
    <p:cSldViewPr>
      <p:cViewPr>
        <p:scale>
          <a:sx n="107" d="100"/>
          <a:sy n="107" d="100"/>
        </p:scale>
        <p:origin x="-84"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75C32D-410E-4D56-8275-88E35AF70A1D}"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s-ES"/>
        </a:p>
      </dgm:t>
    </dgm:pt>
    <dgm:pt modelId="{AB59DE93-7E06-4379-A23A-694E6840967D}">
      <dgm:prSet phldrT="[Text]"/>
      <dgm:spPr/>
      <dgm:t>
        <a:bodyPr/>
        <a:lstStyle/>
        <a:p>
          <a:r>
            <a:rPr lang="es-ES" dirty="0" smtClean="0"/>
            <a:t>1</a:t>
          </a:r>
          <a:endParaRPr lang="es-ES" dirty="0"/>
        </a:p>
      </dgm:t>
    </dgm:pt>
    <dgm:pt modelId="{C5A14EDE-081A-4B2A-BF8F-BA7DCA754C38}" type="parTrans" cxnId="{738B5111-39F7-49F1-96A7-3A71A9EB2481}">
      <dgm:prSet/>
      <dgm:spPr/>
      <dgm:t>
        <a:bodyPr/>
        <a:lstStyle/>
        <a:p>
          <a:endParaRPr lang="es-ES"/>
        </a:p>
      </dgm:t>
    </dgm:pt>
    <dgm:pt modelId="{D854B580-CEF8-4CD8-A37F-F9B9E4489507}" type="sibTrans" cxnId="{738B5111-39F7-49F1-96A7-3A71A9EB2481}">
      <dgm:prSet/>
      <dgm:spPr/>
      <dgm:t>
        <a:bodyPr/>
        <a:lstStyle/>
        <a:p>
          <a:endParaRPr lang="es-ES"/>
        </a:p>
      </dgm:t>
    </dgm:pt>
    <dgm:pt modelId="{778FBE1B-7C9E-4262-992B-503748506BDE}">
      <dgm:prSet phldrT="[Text]" custT="1"/>
      <dgm:spPr/>
      <dgm:t>
        <a:bodyPr/>
        <a:lstStyle/>
        <a:p>
          <a:r>
            <a:rPr lang="es-ES" sz="2000" b="1" dirty="0" smtClean="0">
              <a:solidFill>
                <a:srgbClr val="00B050"/>
              </a:solidFill>
              <a:latin typeface="Arial" panose="020B0604020202020204" pitchFamily="34" charset="0"/>
              <a:ea typeface="Calibri" panose="020F0502020204030204" pitchFamily="34" charset="0"/>
              <a:cs typeface="Arial" panose="020B0604020202020204" pitchFamily="34" charset="0"/>
            </a:rPr>
            <a:t>Reduce tus niveles de ansiedad</a:t>
          </a:r>
          <a:r>
            <a:rPr lang="es-ES" sz="2000" dirty="0" smtClean="0">
              <a:solidFill>
                <a:srgbClr val="00B050"/>
              </a:solidFill>
              <a:latin typeface="Arial" panose="020B0604020202020204" pitchFamily="34" charset="0"/>
              <a:ea typeface="Calibri" panose="020F0502020204030204" pitchFamily="34" charset="0"/>
              <a:cs typeface="Arial" panose="020B0604020202020204" pitchFamily="34" charset="0"/>
            </a:rPr>
            <a:t>, haciendo disminuir tus dudas con respecto a la enfermedad.</a:t>
          </a:r>
          <a:endParaRPr lang="es-ES" sz="2000" dirty="0">
            <a:solidFill>
              <a:srgbClr val="00B050"/>
            </a:solidFill>
          </a:endParaRPr>
        </a:p>
      </dgm:t>
    </dgm:pt>
    <dgm:pt modelId="{E051D410-2E53-4EBD-BB88-8961210BCB53}" type="parTrans" cxnId="{007DB8FF-8AD2-4D6B-88B6-55ECC238C35D}">
      <dgm:prSet/>
      <dgm:spPr/>
      <dgm:t>
        <a:bodyPr/>
        <a:lstStyle/>
        <a:p>
          <a:endParaRPr lang="es-ES"/>
        </a:p>
      </dgm:t>
    </dgm:pt>
    <dgm:pt modelId="{45D839FA-2C00-48F3-AEEB-9B8DB6752B48}" type="sibTrans" cxnId="{007DB8FF-8AD2-4D6B-88B6-55ECC238C35D}">
      <dgm:prSet/>
      <dgm:spPr/>
      <dgm:t>
        <a:bodyPr/>
        <a:lstStyle/>
        <a:p>
          <a:endParaRPr lang="es-ES"/>
        </a:p>
      </dgm:t>
    </dgm:pt>
    <dgm:pt modelId="{266B2738-BB28-4A13-82BE-8AB4463FC967}">
      <dgm:prSet phldrT="[Text]"/>
      <dgm:spPr/>
      <dgm:t>
        <a:bodyPr/>
        <a:lstStyle/>
        <a:p>
          <a:r>
            <a:rPr lang="es-ES" dirty="0" smtClean="0"/>
            <a:t>2</a:t>
          </a:r>
          <a:endParaRPr lang="es-ES" dirty="0"/>
        </a:p>
      </dgm:t>
    </dgm:pt>
    <dgm:pt modelId="{E99F2ECC-F69C-4BFC-8FF3-DED4983400C1}" type="parTrans" cxnId="{A4F762B1-5057-4947-85B7-9C14886578C4}">
      <dgm:prSet/>
      <dgm:spPr/>
      <dgm:t>
        <a:bodyPr/>
        <a:lstStyle/>
        <a:p>
          <a:endParaRPr lang="es-ES"/>
        </a:p>
      </dgm:t>
    </dgm:pt>
    <dgm:pt modelId="{0A71D6C5-FF86-45D8-A375-1626EE3202E7}" type="sibTrans" cxnId="{A4F762B1-5057-4947-85B7-9C14886578C4}">
      <dgm:prSet/>
      <dgm:spPr/>
      <dgm:t>
        <a:bodyPr/>
        <a:lstStyle/>
        <a:p>
          <a:endParaRPr lang="es-ES"/>
        </a:p>
      </dgm:t>
    </dgm:pt>
    <dgm:pt modelId="{50CCF67C-3E28-4185-8B9C-E226DD527E44}">
      <dgm:prSet phldrT="[Text]"/>
      <dgm:spPr/>
      <dgm:t>
        <a:bodyPr/>
        <a:lstStyle/>
        <a:p>
          <a:r>
            <a:rPr lang="es-ES" dirty="0" smtClean="0">
              <a:solidFill>
                <a:srgbClr val="00B050"/>
              </a:solidFill>
              <a:latin typeface="Arial" panose="020B0604020202020204" pitchFamily="34" charset="0"/>
              <a:ea typeface="Calibri" panose="020F0502020204030204" pitchFamily="34" charset="0"/>
              <a:cs typeface="Arial" panose="020B0604020202020204" pitchFamily="34" charset="0"/>
            </a:rPr>
            <a:t>Te permite </a:t>
          </a:r>
          <a:r>
            <a:rPr lang="es-ES" b="1" dirty="0" smtClean="0">
              <a:solidFill>
                <a:srgbClr val="00B050"/>
              </a:solidFill>
              <a:latin typeface="Arial" panose="020B0604020202020204" pitchFamily="34" charset="0"/>
              <a:ea typeface="Calibri" panose="020F0502020204030204" pitchFamily="34" charset="0"/>
              <a:cs typeface="Arial" panose="020B0604020202020204" pitchFamily="34" charset="0"/>
            </a:rPr>
            <a:t>participar activamente en la toma de decisiones </a:t>
          </a:r>
          <a:r>
            <a:rPr lang="es-ES" dirty="0" smtClean="0">
              <a:solidFill>
                <a:srgbClr val="00B050"/>
              </a:solidFill>
              <a:latin typeface="Arial" panose="020B0604020202020204" pitchFamily="34" charset="0"/>
              <a:ea typeface="Calibri" panose="020F0502020204030204" pitchFamily="34" charset="0"/>
              <a:cs typeface="Arial" panose="020B0604020202020204" pitchFamily="34" charset="0"/>
            </a:rPr>
            <a:t>respecto a tus tratamientos y las pruebas a las que debes someterte.</a:t>
          </a:r>
          <a:endParaRPr lang="es-ES" dirty="0">
            <a:solidFill>
              <a:srgbClr val="00B050"/>
            </a:solidFill>
          </a:endParaRPr>
        </a:p>
      </dgm:t>
    </dgm:pt>
    <dgm:pt modelId="{60685489-CD88-480E-8D4F-B815A444E66F}" type="parTrans" cxnId="{6BE1244B-4E4C-4FD7-8AE9-5A0914C2252E}">
      <dgm:prSet/>
      <dgm:spPr/>
      <dgm:t>
        <a:bodyPr/>
        <a:lstStyle/>
        <a:p>
          <a:endParaRPr lang="es-ES"/>
        </a:p>
      </dgm:t>
    </dgm:pt>
    <dgm:pt modelId="{01C2FFF9-7891-4886-AED7-C4D1446AAAAA}" type="sibTrans" cxnId="{6BE1244B-4E4C-4FD7-8AE9-5A0914C2252E}">
      <dgm:prSet/>
      <dgm:spPr/>
      <dgm:t>
        <a:bodyPr/>
        <a:lstStyle/>
        <a:p>
          <a:endParaRPr lang="es-ES"/>
        </a:p>
      </dgm:t>
    </dgm:pt>
    <dgm:pt modelId="{08F7F0CF-E025-408E-A3E2-0ABB7C08E8DB}">
      <dgm:prSet phldrT="[Text]"/>
      <dgm:spPr/>
      <dgm:t>
        <a:bodyPr/>
        <a:lstStyle/>
        <a:p>
          <a:r>
            <a:rPr lang="es-ES" dirty="0" smtClean="0"/>
            <a:t>3</a:t>
          </a:r>
          <a:endParaRPr lang="es-ES" dirty="0"/>
        </a:p>
      </dgm:t>
    </dgm:pt>
    <dgm:pt modelId="{CCAAA373-80AC-405B-BAE1-5152CED89C0E}" type="parTrans" cxnId="{37A97405-3E8C-4037-9782-27BF46C14CCA}">
      <dgm:prSet/>
      <dgm:spPr/>
      <dgm:t>
        <a:bodyPr/>
        <a:lstStyle/>
        <a:p>
          <a:endParaRPr lang="es-ES"/>
        </a:p>
      </dgm:t>
    </dgm:pt>
    <dgm:pt modelId="{798F6866-7E9F-417A-A43A-CB24AE1AAAED}" type="sibTrans" cxnId="{37A97405-3E8C-4037-9782-27BF46C14CCA}">
      <dgm:prSet/>
      <dgm:spPr/>
      <dgm:t>
        <a:bodyPr/>
        <a:lstStyle/>
        <a:p>
          <a:endParaRPr lang="es-ES"/>
        </a:p>
      </dgm:t>
    </dgm:pt>
    <dgm:pt modelId="{603578D1-229C-4237-9EA0-D9FBA0659D64}">
      <dgm:prSet phldrT="[Text]"/>
      <dgm:spPr/>
      <dgm:t>
        <a:bodyPr/>
        <a:lstStyle/>
        <a:p>
          <a:r>
            <a:rPr lang="es-ES" dirty="0" smtClean="0">
              <a:solidFill>
                <a:srgbClr val="00B050"/>
              </a:solidFill>
              <a:latin typeface="Arial" panose="020B0604020202020204" pitchFamily="34" charset="0"/>
              <a:ea typeface="Calibri" panose="020F0502020204030204" pitchFamily="34" charset="0"/>
              <a:cs typeface="Arial" panose="020B0604020202020204" pitchFamily="34" charset="0"/>
            </a:rPr>
            <a:t>Te proporciona la posibilidad de </a:t>
          </a:r>
          <a:r>
            <a:rPr lang="es-ES" b="1" dirty="0" smtClean="0">
              <a:solidFill>
                <a:srgbClr val="00B050"/>
              </a:solidFill>
              <a:latin typeface="Arial" panose="020B0604020202020204" pitchFamily="34" charset="0"/>
              <a:ea typeface="Calibri" panose="020F0502020204030204" pitchFamily="34" charset="0"/>
              <a:cs typeface="Arial" panose="020B0604020202020204" pitchFamily="34" charset="0"/>
            </a:rPr>
            <a:t>expresar tus preocupaciones, miedos y temores </a:t>
          </a:r>
          <a:r>
            <a:rPr lang="es-ES" dirty="0" smtClean="0">
              <a:solidFill>
                <a:srgbClr val="00B050"/>
              </a:solidFill>
              <a:latin typeface="Arial" panose="020B0604020202020204" pitchFamily="34" charset="0"/>
              <a:ea typeface="Calibri" panose="020F0502020204030204" pitchFamily="34" charset="0"/>
              <a:cs typeface="Arial" panose="020B0604020202020204" pitchFamily="34" charset="0"/>
            </a:rPr>
            <a:t>ante la enfermedad, los tratamientos o el futuro.</a:t>
          </a:r>
          <a:endParaRPr lang="es-ES" dirty="0">
            <a:solidFill>
              <a:srgbClr val="00B050"/>
            </a:solidFill>
          </a:endParaRPr>
        </a:p>
      </dgm:t>
    </dgm:pt>
    <dgm:pt modelId="{8470FD29-5ADD-4905-A781-BDFFD22126E6}" type="parTrans" cxnId="{B7E5F67E-65B8-46DD-82BE-FD015B17769A}">
      <dgm:prSet/>
      <dgm:spPr/>
      <dgm:t>
        <a:bodyPr/>
        <a:lstStyle/>
        <a:p>
          <a:endParaRPr lang="es-ES"/>
        </a:p>
      </dgm:t>
    </dgm:pt>
    <dgm:pt modelId="{0E1C3A61-61EF-4D3A-9682-25B1C583CE43}" type="sibTrans" cxnId="{B7E5F67E-65B8-46DD-82BE-FD015B17769A}">
      <dgm:prSet/>
      <dgm:spPr/>
      <dgm:t>
        <a:bodyPr/>
        <a:lstStyle/>
        <a:p>
          <a:endParaRPr lang="es-ES"/>
        </a:p>
      </dgm:t>
    </dgm:pt>
    <dgm:pt modelId="{9A0FF8A6-2CA5-4F05-9DCB-9D13883BF9C2}" type="pres">
      <dgm:prSet presAssocID="{6A75C32D-410E-4D56-8275-88E35AF70A1D}" presName="linearFlow" presStyleCnt="0">
        <dgm:presLayoutVars>
          <dgm:dir/>
          <dgm:animLvl val="lvl"/>
          <dgm:resizeHandles val="exact"/>
        </dgm:presLayoutVars>
      </dgm:prSet>
      <dgm:spPr/>
      <dgm:t>
        <a:bodyPr/>
        <a:lstStyle/>
        <a:p>
          <a:endParaRPr lang="es-ES"/>
        </a:p>
      </dgm:t>
    </dgm:pt>
    <dgm:pt modelId="{E562B9CF-7E7E-4460-8FB1-4156CE10BD0A}" type="pres">
      <dgm:prSet presAssocID="{AB59DE93-7E06-4379-A23A-694E6840967D}" presName="composite" presStyleCnt="0"/>
      <dgm:spPr/>
    </dgm:pt>
    <dgm:pt modelId="{8BDEA860-8107-4EA1-BB87-41BF15D977BA}" type="pres">
      <dgm:prSet presAssocID="{AB59DE93-7E06-4379-A23A-694E6840967D}" presName="parentText" presStyleLbl="alignNode1" presStyleIdx="0" presStyleCnt="3" custLinFactNeighborX="-1561" custLinFactNeighborY="-870">
        <dgm:presLayoutVars>
          <dgm:chMax val="1"/>
          <dgm:bulletEnabled val="1"/>
        </dgm:presLayoutVars>
      </dgm:prSet>
      <dgm:spPr/>
      <dgm:t>
        <a:bodyPr/>
        <a:lstStyle/>
        <a:p>
          <a:endParaRPr lang="es-ES"/>
        </a:p>
      </dgm:t>
    </dgm:pt>
    <dgm:pt modelId="{00F37542-56B9-42BF-806C-B03643970790}" type="pres">
      <dgm:prSet presAssocID="{AB59DE93-7E06-4379-A23A-694E6840967D}" presName="descendantText" presStyleLbl="alignAcc1" presStyleIdx="0" presStyleCnt="3" custLinFactNeighborX="193" custLinFactNeighborY="1041">
        <dgm:presLayoutVars>
          <dgm:bulletEnabled val="1"/>
        </dgm:presLayoutVars>
      </dgm:prSet>
      <dgm:spPr/>
      <dgm:t>
        <a:bodyPr/>
        <a:lstStyle/>
        <a:p>
          <a:endParaRPr lang="es-ES"/>
        </a:p>
      </dgm:t>
    </dgm:pt>
    <dgm:pt modelId="{C612904C-6F78-405C-A944-C3ACE6BB6EB8}" type="pres">
      <dgm:prSet presAssocID="{D854B580-CEF8-4CD8-A37F-F9B9E4489507}" presName="sp" presStyleCnt="0"/>
      <dgm:spPr/>
    </dgm:pt>
    <dgm:pt modelId="{B4E3A3AC-2E9C-4F1F-808C-27F5CC6B9057}" type="pres">
      <dgm:prSet presAssocID="{266B2738-BB28-4A13-82BE-8AB4463FC967}" presName="composite" presStyleCnt="0"/>
      <dgm:spPr/>
    </dgm:pt>
    <dgm:pt modelId="{FA77138A-00EF-472F-A488-3B6D0D3D1983}" type="pres">
      <dgm:prSet presAssocID="{266B2738-BB28-4A13-82BE-8AB4463FC967}" presName="parentText" presStyleLbl="alignNode1" presStyleIdx="1" presStyleCnt="3" custLinFactNeighborX="-342" custLinFactNeighborY="-19567">
        <dgm:presLayoutVars>
          <dgm:chMax val="1"/>
          <dgm:bulletEnabled val="1"/>
        </dgm:presLayoutVars>
      </dgm:prSet>
      <dgm:spPr/>
      <dgm:t>
        <a:bodyPr/>
        <a:lstStyle/>
        <a:p>
          <a:endParaRPr lang="es-ES"/>
        </a:p>
      </dgm:t>
    </dgm:pt>
    <dgm:pt modelId="{157E2600-9408-4FF5-91D8-95546C600756}" type="pres">
      <dgm:prSet presAssocID="{266B2738-BB28-4A13-82BE-8AB4463FC967}" presName="descendantText" presStyleLbl="alignAcc1" presStyleIdx="1" presStyleCnt="3" custLinFactNeighborX="-192" custLinFactNeighborY="-21375">
        <dgm:presLayoutVars>
          <dgm:bulletEnabled val="1"/>
        </dgm:presLayoutVars>
      </dgm:prSet>
      <dgm:spPr/>
      <dgm:t>
        <a:bodyPr/>
        <a:lstStyle/>
        <a:p>
          <a:endParaRPr lang="es-ES"/>
        </a:p>
      </dgm:t>
    </dgm:pt>
    <dgm:pt modelId="{E959531A-8D00-4D74-B12F-3F740E6A39B7}" type="pres">
      <dgm:prSet presAssocID="{0A71D6C5-FF86-45D8-A375-1626EE3202E7}" presName="sp" presStyleCnt="0"/>
      <dgm:spPr/>
    </dgm:pt>
    <dgm:pt modelId="{175003FC-D87F-43A2-8E42-664C8C6007EE}" type="pres">
      <dgm:prSet presAssocID="{08F7F0CF-E025-408E-A3E2-0ABB7C08E8DB}" presName="composite" presStyleCnt="0"/>
      <dgm:spPr/>
    </dgm:pt>
    <dgm:pt modelId="{AC31264A-5422-40A7-8D91-64A0378FDAC5}" type="pres">
      <dgm:prSet presAssocID="{08F7F0CF-E025-408E-A3E2-0ABB7C08E8DB}" presName="parentText" presStyleLbl="alignNode1" presStyleIdx="2" presStyleCnt="3" custLinFactNeighborX="-342" custLinFactNeighborY="-37730">
        <dgm:presLayoutVars>
          <dgm:chMax val="1"/>
          <dgm:bulletEnabled val="1"/>
        </dgm:presLayoutVars>
      </dgm:prSet>
      <dgm:spPr/>
      <dgm:t>
        <a:bodyPr/>
        <a:lstStyle/>
        <a:p>
          <a:endParaRPr lang="es-ES"/>
        </a:p>
      </dgm:t>
    </dgm:pt>
    <dgm:pt modelId="{90DBA3D2-A6E0-4D44-94B2-3BF213CA50AA}" type="pres">
      <dgm:prSet presAssocID="{08F7F0CF-E025-408E-A3E2-0ABB7C08E8DB}" presName="descendantText" presStyleLbl="alignAcc1" presStyleIdx="2" presStyleCnt="3" custLinFactNeighborX="-192" custLinFactNeighborY="-50714">
        <dgm:presLayoutVars>
          <dgm:bulletEnabled val="1"/>
        </dgm:presLayoutVars>
      </dgm:prSet>
      <dgm:spPr/>
      <dgm:t>
        <a:bodyPr/>
        <a:lstStyle/>
        <a:p>
          <a:endParaRPr lang="es-ES"/>
        </a:p>
      </dgm:t>
    </dgm:pt>
  </dgm:ptLst>
  <dgm:cxnLst>
    <dgm:cxn modelId="{007DB8FF-8AD2-4D6B-88B6-55ECC238C35D}" srcId="{AB59DE93-7E06-4379-A23A-694E6840967D}" destId="{778FBE1B-7C9E-4262-992B-503748506BDE}" srcOrd="0" destOrd="0" parTransId="{E051D410-2E53-4EBD-BB88-8961210BCB53}" sibTransId="{45D839FA-2C00-48F3-AEEB-9B8DB6752B48}"/>
    <dgm:cxn modelId="{A4F762B1-5057-4947-85B7-9C14886578C4}" srcId="{6A75C32D-410E-4D56-8275-88E35AF70A1D}" destId="{266B2738-BB28-4A13-82BE-8AB4463FC967}" srcOrd="1" destOrd="0" parTransId="{E99F2ECC-F69C-4BFC-8FF3-DED4983400C1}" sibTransId="{0A71D6C5-FF86-45D8-A375-1626EE3202E7}"/>
    <dgm:cxn modelId="{6BE1244B-4E4C-4FD7-8AE9-5A0914C2252E}" srcId="{266B2738-BB28-4A13-82BE-8AB4463FC967}" destId="{50CCF67C-3E28-4185-8B9C-E226DD527E44}" srcOrd="0" destOrd="0" parTransId="{60685489-CD88-480E-8D4F-B815A444E66F}" sibTransId="{01C2FFF9-7891-4886-AED7-C4D1446AAAAA}"/>
    <dgm:cxn modelId="{738B5111-39F7-49F1-96A7-3A71A9EB2481}" srcId="{6A75C32D-410E-4D56-8275-88E35AF70A1D}" destId="{AB59DE93-7E06-4379-A23A-694E6840967D}" srcOrd="0" destOrd="0" parTransId="{C5A14EDE-081A-4B2A-BF8F-BA7DCA754C38}" sibTransId="{D854B580-CEF8-4CD8-A37F-F9B9E4489507}"/>
    <dgm:cxn modelId="{A2CAF34F-8B84-445E-AC0B-F641F1060431}" type="presOf" srcId="{08F7F0CF-E025-408E-A3E2-0ABB7C08E8DB}" destId="{AC31264A-5422-40A7-8D91-64A0378FDAC5}" srcOrd="0" destOrd="0" presId="urn:microsoft.com/office/officeart/2005/8/layout/chevron2"/>
    <dgm:cxn modelId="{5D39A47A-7189-4533-B2C6-D619BD3FFEEF}" type="presOf" srcId="{6A75C32D-410E-4D56-8275-88E35AF70A1D}" destId="{9A0FF8A6-2CA5-4F05-9DCB-9D13883BF9C2}" srcOrd="0" destOrd="0" presId="urn:microsoft.com/office/officeart/2005/8/layout/chevron2"/>
    <dgm:cxn modelId="{37A97405-3E8C-4037-9782-27BF46C14CCA}" srcId="{6A75C32D-410E-4D56-8275-88E35AF70A1D}" destId="{08F7F0CF-E025-408E-A3E2-0ABB7C08E8DB}" srcOrd="2" destOrd="0" parTransId="{CCAAA373-80AC-405B-BAE1-5152CED89C0E}" sibTransId="{798F6866-7E9F-417A-A43A-CB24AE1AAAED}"/>
    <dgm:cxn modelId="{5B58F815-19B9-4351-83BA-C809CC3DD5E0}" type="presOf" srcId="{50CCF67C-3E28-4185-8B9C-E226DD527E44}" destId="{157E2600-9408-4FF5-91D8-95546C600756}" srcOrd="0" destOrd="0" presId="urn:microsoft.com/office/officeart/2005/8/layout/chevron2"/>
    <dgm:cxn modelId="{296C6295-0536-4A8E-880E-BCF9BB74B6D5}" type="presOf" srcId="{266B2738-BB28-4A13-82BE-8AB4463FC967}" destId="{FA77138A-00EF-472F-A488-3B6D0D3D1983}" srcOrd="0" destOrd="0" presId="urn:microsoft.com/office/officeart/2005/8/layout/chevron2"/>
    <dgm:cxn modelId="{C6C8AE23-F5C3-4356-8AA6-57FEB5980831}" type="presOf" srcId="{603578D1-229C-4237-9EA0-D9FBA0659D64}" destId="{90DBA3D2-A6E0-4D44-94B2-3BF213CA50AA}" srcOrd="0" destOrd="0" presId="urn:microsoft.com/office/officeart/2005/8/layout/chevron2"/>
    <dgm:cxn modelId="{203C4C93-8A29-4232-B512-886E477605E8}" type="presOf" srcId="{778FBE1B-7C9E-4262-992B-503748506BDE}" destId="{00F37542-56B9-42BF-806C-B03643970790}" srcOrd="0" destOrd="0" presId="urn:microsoft.com/office/officeart/2005/8/layout/chevron2"/>
    <dgm:cxn modelId="{01A1A00F-C2C8-472C-9E4E-FBFC3BBA9AF2}" type="presOf" srcId="{AB59DE93-7E06-4379-A23A-694E6840967D}" destId="{8BDEA860-8107-4EA1-BB87-41BF15D977BA}" srcOrd="0" destOrd="0" presId="urn:microsoft.com/office/officeart/2005/8/layout/chevron2"/>
    <dgm:cxn modelId="{B7E5F67E-65B8-46DD-82BE-FD015B17769A}" srcId="{08F7F0CF-E025-408E-A3E2-0ABB7C08E8DB}" destId="{603578D1-229C-4237-9EA0-D9FBA0659D64}" srcOrd="0" destOrd="0" parTransId="{8470FD29-5ADD-4905-A781-BDFFD22126E6}" sibTransId="{0E1C3A61-61EF-4D3A-9682-25B1C583CE43}"/>
    <dgm:cxn modelId="{E6879F49-A7D9-4D39-B87A-5F6054A99392}" type="presParOf" srcId="{9A0FF8A6-2CA5-4F05-9DCB-9D13883BF9C2}" destId="{E562B9CF-7E7E-4460-8FB1-4156CE10BD0A}" srcOrd="0" destOrd="0" presId="urn:microsoft.com/office/officeart/2005/8/layout/chevron2"/>
    <dgm:cxn modelId="{A1C21985-E5A2-481D-8697-058069337C32}" type="presParOf" srcId="{E562B9CF-7E7E-4460-8FB1-4156CE10BD0A}" destId="{8BDEA860-8107-4EA1-BB87-41BF15D977BA}" srcOrd="0" destOrd="0" presId="urn:microsoft.com/office/officeart/2005/8/layout/chevron2"/>
    <dgm:cxn modelId="{5667A877-E134-4AC0-B31E-D53DB26F9316}" type="presParOf" srcId="{E562B9CF-7E7E-4460-8FB1-4156CE10BD0A}" destId="{00F37542-56B9-42BF-806C-B03643970790}" srcOrd="1" destOrd="0" presId="urn:microsoft.com/office/officeart/2005/8/layout/chevron2"/>
    <dgm:cxn modelId="{0CB65382-A94D-4DA3-A124-ABA17075C7AE}" type="presParOf" srcId="{9A0FF8A6-2CA5-4F05-9DCB-9D13883BF9C2}" destId="{C612904C-6F78-405C-A944-C3ACE6BB6EB8}" srcOrd="1" destOrd="0" presId="urn:microsoft.com/office/officeart/2005/8/layout/chevron2"/>
    <dgm:cxn modelId="{CB295B12-1108-40F2-9781-416B81E37AAD}" type="presParOf" srcId="{9A0FF8A6-2CA5-4F05-9DCB-9D13883BF9C2}" destId="{B4E3A3AC-2E9C-4F1F-808C-27F5CC6B9057}" srcOrd="2" destOrd="0" presId="urn:microsoft.com/office/officeart/2005/8/layout/chevron2"/>
    <dgm:cxn modelId="{B1210453-8605-497A-B5AA-44ABC1DFF25A}" type="presParOf" srcId="{B4E3A3AC-2E9C-4F1F-808C-27F5CC6B9057}" destId="{FA77138A-00EF-472F-A488-3B6D0D3D1983}" srcOrd="0" destOrd="0" presId="urn:microsoft.com/office/officeart/2005/8/layout/chevron2"/>
    <dgm:cxn modelId="{EFE15DC5-5BDB-47E6-82FF-74C9283A907B}" type="presParOf" srcId="{B4E3A3AC-2E9C-4F1F-808C-27F5CC6B9057}" destId="{157E2600-9408-4FF5-91D8-95546C600756}" srcOrd="1" destOrd="0" presId="urn:microsoft.com/office/officeart/2005/8/layout/chevron2"/>
    <dgm:cxn modelId="{B241661A-F3E1-4851-8DE2-B2232309DB00}" type="presParOf" srcId="{9A0FF8A6-2CA5-4F05-9DCB-9D13883BF9C2}" destId="{E959531A-8D00-4D74-B12F-3F740E6A39B7}" srcOrd="3" destOrd="0" presId="urn:microsoft.com/office/officeart/2005/8/layout/chevron2"/>
    <dgm:cxn modelId="{64CDBDD8-CF5C-44DE-9726-E9F98FDCEED0}" type="presParOf" srcId="{9A0FF8A6-2CA5-4F05-9DCB-9D13883BF9C2}" destId="{175003FC-D87F-43A2-8E42-664C8C6007EE}" srcOrd="4" destOrd="0" presId="urn:microsoft.com/office/officeart/2005/8/layout/chevron2"/>
    <dgm:cxn modelId="{39FD772B-DB10-4A01-8EBE-F40E14661920}" type="presParOf" srcId="{175003FC-D87F-43A2-8E42-664C8C6007EE}" destId="{AC31264A-5422-40A7-8D91-64A0378FDAC5}" srcOrd="0" destOrd="0" presId="urn:microsoft.com/office/officeart/2005/8/layout/chevron2"/>
    <dgm:cxn modelId="{42CFC43B-76BB-4CB0-9D48-DCA889E112C8}" type="presParOf" srcId="{175003FC-D87F-43A2-8E42-664C8C6007EE}" destId="{90DBA3D2-A6E0-4D44-94B2-3BF213CA50AA}"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DEA860-8107-4EA1-BB87-41BF15D977BA}">
      <dsp:nvSpPr>
        <dsp:cNvPr id="0" name=""/>
        <dsp:cNvSpPr/>
      </dsp:nvSpPr>
      <dsp:spPr>
        <a:xfrm rot="5400000">
          <a:off x="-233568" y="233568"/>
          <a:ext cx="1557125" cy="108998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es-ES" sz="3000" kern="1200" dirty="0" smtClean="0"/>
            <a:t>1</a:t>
          </a:r>
          <a:endParaRPr lang="es-ES" sz="3000" kern="1200" dirty="0"/>
        </a:p>
      </dsp:txBody>
      <dsp:txXfrm rot="-5400000">
        <a:off x="2" y="544993"/>
        <a:ext cx="1089987" cy="467138"/>
      </dsp:txXfrm>
    </dsp:sp>
    <dsp:sp modelId="{00F37542-56B9-42BF-806C-B03643970790}">
      <dsp:nvSpPr>
        <dsp:cNvPr id="0" name=""/>
        <dsp:cNvSpPr/>
      </dsp:nvSpPr>
      <dsp:spPr>
        <a:xfrm rot="5400000">
          <a:off x="4111042" y="-3008463"/>
          <a:ext cx="1012131" cy="7054240"/>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s-ES" sz="2000" b="1" kern="1200" dirty="0" smtClean="0">
              <a:solidFill>
                <a:srgbClr val="00B050"/>
              </a:solidFill>
              <a:latin typeface="Arial" panose="020B0604020202020204" pitchFamily="34" charset="0"/>
              <a:ea typeface="Calibri" panose="020F0502020204030204" pitchFamily="34" charset="0"/>
              <a:cs typeface="Arial" panose="020B0604020202020204" pitchFamily="34" charset="0"/>
            </a:rPr>
            <a:t>Reduce tus niveles de ansiedad</a:t>
          </a:r>
          <a:r>
            <a:rPr lang="es-ES" sz="2000" kern="1200" dirty="0" smtClean="0">
              <a:solidFill>
                <a:srgbClr val="00B050"/>
              </a:solidFill>
              <a:latin typeface="Arial" panose="020B0604020202020204" pitchFamily="34" charset="0"/>
              <a:ea typeface="Calibri" panose="020F0502020204030204" pitchFamily="34" charset="0"/>
              <a:cs typeface="Arial" panose="020B0604020202020204" pitchFamily="34" charset="0"/>
            </a:rPr>
            <a:t>, haciendo disminuir tus dudas con respecto a la enfermedad.</a:t>
          </a:r>
          <a:endParaRPr lang="es-ES" sz="2000" kern="1200" dirty="0">
            <a:solidFill>
              <a:srgbClr val="00B050"/>
            </a:solidFill>
          </a:endParaRPr>
        </a:p>
      </dsp:txBody>
      <dsp:txXfrm rot="-5400000">
        <a:off x="1089988" y="61999"/>
        <a:ext cx="7004832" cy="913315"/>
      </dsp:txXfrm>
    </dsp:sp>
    <dsp:sp modelId="{FA77138A-00EF-472F-A488-3B6D0D3D1983}">
      <dsp:nvSpPr>
        <dsp:cNvPr id="0" name=""/>
        <dsp:cNvSpPr/>
      </dsp:nvSpPr>
      <dsp:spPr>
        <a:xfrm rot="5400000">
          <a:off x="-233568" y="1293463"/>
          <a:ext cx="1557125" cy="108998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es-ES" sz="3000" kern="1200" dirty="0" smtClean="0"/>
            <a:t>2</a:t>
          </a:r>
          <a:endParaRPr lang="es-ES" sz="3000" kern="1200" dirty="0"/>
        </a:p>
      </dsp:txBody>
      <dsp:txXfrm rot="-5400000">
        <a:off x="2" y="1604888"/>
        <a:ext cx="1089987" cy="467138"/>
      </dsp:txXfrm>
    </dsp:sp>
    <dsp:sp modelId="{157E2600-9408-4FF5-91D8-95546C600756}">
      <dsp:nvSpPr>
        <dsp:cNvPr id="0" name=""/>
        <dsp:cNvSpPr/>
      </dsp:nvSpPr>
      <dsp:spPr>
        <a:xfrm rot="5400000">
          <a:off x="4097497" y="-1872820"/>
          <a:ext cx="1012131" cy="7054240"/>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s-ES" sz="2200" kern="1200" dirty="0" smtClean="0">
              <a:solidFill>
                <a:srgbClr val="00B050"/>
              </a:solidFill>
              <a:latin typeface="Arial" panose="020B0604020202020204" pitchFamily="34" charset="0"/>
              <a:ea typeface="Calibri" panose="020F0502020204030204" pitchFamily="34" charset="0"/>
              <a:cs typeface="Arial" panose="020B0604020202020204" pitchFamily="34" charset="0"/>
            </a:rPr>
            <a:t>Te permite </a:t>
          </a:r>
          <a:r>
            <a:rPr lang="es-ES" sz="2200" b="1" kern="1200" dirty="0" smtClean="0">
              <a:solidFill>
                <a:srgbClr val="00B050"/>
              </a:solidFill>
              <a:latin typeface="Arial" panose="020B0604020202020204" pitchFamily="34" charset="0"/>
              <a:ea typeface="Calibri" panose="020F0502020204030204" pitchFamily="34" charset="0"/>
              <a:cs typeface="Arial" panose="020B0604020202020204" pitchFamily="34" charset="0"/>
            </a:rPr>
            <a:t>participar activamente en la toma de decisiones </a:t>
          </a:r>
          <a:r>
            <a:rPr lang="es-ES" sz="2200" kern="1200" dirty="0" smtClean="0">
              <a:solidFill>
                <a:srgbClr val="00B050"/>
              </a:solidFill>
              <a:latin typeface="Arial" panose="020B0604020202020204" pitchFamily="34" charset="0"/>
              <a:ea typeface="Calibri" panose="020F0502020204030204" pitchFamily="34" charset="0"/>
              <a:cs typeface="Arial" panose="020B0604020202020204" pitchFamily="34" charset="0"/>
            </a:rPr>
            <a:t>respecto a tus tratamientos y las pruebas a las que debes someterte.</a:t>
          </a:r>
          <a:endParaRPr lang="es-ES" sz="2200" kern="1200" dirty="0">
            <a:solidFill>
              <a:srgbClr val="00B050"/>
            </a:solidFill>
          </a:endParaRPr>
        </a:p>
      </dsp:txBody>
      <dsp:txXfrm rot="-5400000">
        <a:off x="1076443" y="1197642"/>
        <a:ext cx="7004832" cy="913315"/>
      </dsp:txXfrm>
    </dsp:sp>
    <dsp:sp modelId="{AC31264A-5422-40A7-8D91-64A0378FDAC5}">
      <dsp:nvSpPr>
        <dsp:cNvPr id="0" name=""/>
        <dsp:cNvSpPr/>
      </dsp:nvSpPr>
      <dsp:spPr>
        <a:xfrm rot="5400000">
          <a:off x="-233568" y="2373165"/>
          <a:ext cx="1557125" cy="108998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es-ES" sz="3000" kern="1200" dirty="0" smtClean="0"/>
            <a:t>3</a:t>
          </a:r>
          <a:endParaRPr lang="es-ES" sz="3000" kern="1200" dirty="0"/>
        </a:p>
      </dsp:txBody>
      <dsp:txXfrm rot="-5400000">
        <a:off x="2" y="2684590"/>
        <a:ext cx="1089987" cy="467138"/>
      </dsp:txXfrm>
    </dsp:sp>
    <dsp:sp modelId="{90DBA3D2-A6E0-4D44-94B2-3BF213CA50AA}">
      <dsp:nvSpPr>
        <dsp:cNvPr id="0" name=""/>
        <dsp:cNvSpPr/>
      </dsp:nvSpPr>
      <dsp:spPr>
        <a:xfrm rot="5400000">
          <a:off x="4097497" y="-807246"/>
          <a:ext cx="1012131" cy="7054240"/>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s-ES" sz="2200" kern="1200" dirty="0" smtClean="0">
              <a:solidFill>
                <a:srgbClr val="00B050"/>
              </a:solidFill>
              <a:latin typeface="Arial" panose="020B0604020202020204" pitchFamily="34" charset="0"/>
              <a:ea typeface="Calibri" panose="020F0502020204030204" pitchFamily="34" charset="0"/>
              <a:cs typeface="Arial" panose="020B0604020202020204" pitchFamily="34" charset="0"/>
            </a:rPr>
            <a:t>Te proporciona la posibilidad de </a:t>
          </a:r>
          <a:r>
            <a:rPr lang="es-ES" sz="2200" b="1" kern="1200" dirty="0" smtClean="0">
              <a:solidFill>
                <a:srgbClr val="00B050"/>
              </a:solidFill>
              <a:latin typeface="Arial" panose="020B0604020202020204" pitchFamily="34" charset="0"/>
              <a:ea typeface="Calibri" panose="020F0502020204030204" pitchFamily="34" charset="0"/>
              <a:cs typeface="Arial" panose="020B0604020202020204" pitchFamily="34" charset="0"/>
            </a:rPr>
            <a:t>expresar tus preocupaciones, miedos y temores </a:t>
          </a:r>
          <a:r>
            <a:rPr lang="es-ES" sz="2200" kern="1200" dirty="0" smtClean="0">
              <a:solidFill>
                <a:srgbClr val="00B050"/>
              </a:solidFill>
              <a:latin typeface="Arial" panose="020B0604020202020204" pitchFamily="34" charset="0"/>
              <a:ea typeface="Calibri" panose="020F0502020204030204" pitchFamily="34" charset="0"/>
              <a:cs typeface="Arial" panose="020B0604020202020204" pitchFamily="34" charset="0"/>
            </a:rPr>
            <a:t>ante la enfermedad, los tratamientos o el futuro.</a:t>
          </a:r>
          <a:endParaRPr lang="es-ES" sz="2200" kern="1200" dirty="0">
            <a:solidFill>
              <a:srgbClr val="00B050"/>
            </a:solidFill>
          </a:endParaRPr>
        </a:p>
      </dsp:txBody>
      <dsp:txXfrm rot="-5400000">
        <a:off x="1076443" y="2263216"/>
        <a:ext cx="7004832" cy="913315"/>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1D3956D-AC7E-44D1-A595-79AFA0C953EF}" type="datetimeFigureOut">
              <a:rPr lang="es-ES" smtClean="0"/>
              <a:pPr/>
              <a:t>26/11/2015</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4E6C921-3D46-4DB0-B928-4688E89B5F97}" type="slidenum">
              <a:rPr lang="es-ES" smtClean="0"/>
              <a:pPr/>
              <a:t>‹Nº›</a:t>
            </a:fld>
            <a:endParaRPr lang="es-ES"/>
          </a:p>
        </p:txBody>
      </p:sp>
    </p:spTree>
    <p:extLst>
      <p:ext uri="{BB962C8B-B14F-4D97-AF65-F5344CB8AC3E}">
        <p14:creationId xmlns:p14="http://schemas.microsoft.com/office/powerpoint/2010/main" val="36995043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431F3817-D846-4BEC-85C3-9D31C662A86B}" type="slidenum">
              <a:rPr lang="es-ES" smtClean="0"/>
              <a:pPr/>
              <a:t>10</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BFA2E81A-F25B-44BB-86CC-29651B9C8E9F}" type="datetimeFigureOut">
              <a:rPr lang="es-ES" smtClean="0"/>
              <a:pPr/>
              <a:t>26/11/2015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454955B-FB63-44BD-92FC-4DA9433C7AAB}"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BFA2E81A-F25B-44BB-86CC-29651B9C8E9F}" type="datetimeFigureOut">
              <a:rPr lang="es-ES" smtClean="0"/>
              <a:pPr/>
              <a:t>26/11/2015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454955B-FB63-44BD-92FC-4DA9433C7AAB}"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BFA2E81A-F25B-44BB-86CC-29651B9C8E9F}" type="datetimeFigureOut">
              <a:rPr lang="es-ES" smtClean="0"/>
              <a:pPr/>
              <a:t>26/11/2015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454955B-FB63-44BD-92FC-4DA9433C7AAB}"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BFA2E81A-F25B-44BB-86CC-29651B9C8E9F}" type="datetimeFigureOut">
              <a:rPr lang="es-ES" smtClean="0"/>
              <a:pPr/>
              <a:t>26/11/2015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454955B-FB63-44BD-92FC-4DA9433C7AAB}"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BFA2E81A-F25B-44BB-86CC-29651B9C8E9F}" type="datetimeFigureOut">
              <a:rPr lang="es-ES" smtClean="0"/>
              <a:pPr/>
              <a:t>26/11/2015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454955B-FB63-44BD-92FC-4DA9433C7AAB}"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BFA2E81A-F25B-44BB-86CC-29651B9C8E9F}" type="datetimeFigureOut">
              <a:rPr lang="es-ES" smtClean="0"/>
              <a:pPr/>
              <a:t>26/11/2015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454955B-FB63-44BD-92FC-4DA9433C7AAB}"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BFA2E81A-F25B-44BB-86CC-29651B9C8E9F}" type="datetimeFigureOut">
              <a:rPr lang="es-ES" smtClean="0"/>
              <a:pPr/>
              <a:t>26/11/2015</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1454955B-FB63-44BD-92FC-4DA9433C7AAB}"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BFA2E81A-F25B-44BB-86CC-29651B9C8E9F}" type="datetimeFigureOut">
              <a:rPr lang="es-ES" smtClean="0"/>
              <a:pPr/>
              <a:t>26/11/2015</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1454955B-FB63-44BD-92FC-4DA9433C7AAB}"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BFA2E81A-F25B-44BB-86CC-29651B9C8E9F}" type="datetimeFigureOut">
              <a:rPr lang="es-ES" smtClean="0"/>
              <a:pPr/>
              <a:t>26/11/2015</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1454955B-FB63-44BD-92FC-4DA9433C7AAB}"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BFA2E81A-F25B-44BB-86CC-29651B9C8E9F}" type="datetimeFigureOut">
              <a:rPr lang="es-ES" smtClean="0"/>
              <a:pPr/>
              <a:t>26/11/2015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454955B-FB63-44BD-92FC-4DA9433C7AAB}"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BFA2E81A-F25B-44BB-86CC-29651B9C8E9F}" type="datetimeFigureOut">
              <a:rPr lang="es-ES" smtClean="0"/>
              <a:pPr/>
              <a:t>26/11/2015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454955B-FB63-44BD-92FC-4DA9433C7AAB}"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A2E81A-F25B-44BB-86CC-29651B9C8E9F}" type="datetimeFigureOut">
              <a:rPr lang="es-ES" smtClean="0"/>
              <a:pPr/>
              <a:t>26/11/2015</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54955B-FB63-44BD-92FC-4DA9433C7AAB}"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pn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cuidarenoncologia.es/Assets/docs/estamos_contigo/folletos/La_Cola_de_Sparky-web.pdf"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c.mercader\Desktop\10 CONGRESO GEPAC\PLANTILLA POWERPOINT 10 CONGRESO GEPAC 2015\IMAGENES\PORTADA_PPT_10_CONGRESO_GEPAC_2015.jpg"/>
          <p:cNvPicPr>
            <a:picLocks noChangeAspect="1" noChangeArrowheads="1"/>
          </p:cNvPicPr>
          <p:nvPr/>
        </p:nvPicPr>
        <p:blipFill>
          <a:blip r:embed="rId2"/>
          <a:srcRect/>
          <a:stretch>
            <a:fillRect/>
          </a:stretch>
        </p:blipFill>
        <p:spPr bwMode="auto">
          <a:xfrm>
            <a:off x="0" y="-1187"/>
            <a:ext cx="9144000" cy="6859211"/>
          </a:xfrm>
          <a:prstGeom prst="rect">
            <a:avLst/>
          </a:prstGeom>
          <a:noFill/>
        </p:spPr>
      </p:pic>
      <p:sp>
        <p:nvSpPr>
          <p:cNvPr id="12" name="11 CuadroTexto"/>
          <p:cNvSpPr txBox="1"/>
          <p:nvPr/>
        </p:nvSpPr>
        <p:spPr>
          <a:xfrm>
            <a:off x="357158" y="785794"/>
            <a:ext cx="6143668" cy="523220"/>
          </a:xfrm>
          <a:prstGeom prst="rect">
            <a:avLst/>
          </a:prstGeom>
          <a:noFill/>
        </p:spPr>
        <p:txBody>
          <a:bodyPr wrap="square" rtlCol="0">
            <a:spAutoFit/>
          </a:bodyPr>
          <a:lstStyle/>
          <a:p>
            <a:pPr algn="ctr"/>
            <a:r>
              <a:rPr lang="es-ES" sz="2800" b="1" dirty="0" smtClean="0">
                <a:solidFill>
                  <a:srgbClr val="7030A0"/>
                </a:solidFill>
              </a:rPr>
              <a:t>Comunicación </a:t>
            </a:r>
            <a:r>
              <a:rPr lang="es-ES" sz="2800" b="1" dirty="0" smtClean="0">
                <a:solidFill>
                  <a:srgbClr val="7030A0"/>
                </a:solidFill>
              </a:rPr>
              <a:t>Paciente-Médico-Familia </a:t>
            </a:r>
            <a:endParaRPr lang="es-ES" sz="2800" b="1" dirty="0" smtClean="0">
              <a:solidFill>
                <a:srgbClr val="7030A0"/>
              </a:solidFill>
              <a:effectLst>
                <a:outerShdw blurRad="38100" dist="38100" dir="2700000" algn="tl">
                  <a:srgbClr val="000000">
                    <a:alpha val="43137"/>
                  </a:srgbClr>
                </a:outerShdw>
              </a:effectLst>
              <a:latin typeface="Verdana" pitchFamily="34" charset="0"/>
              <a:ea typeface="Verdana" pitchFamily="34" charset="0"/>
              <a:cs typeface="Verdana" pitchFamily="34" charset="0"/>
            </a:endParaRPr>
          </a:p>
        </p:txBody>
      </p:sp>
      <p:sp>
        <p:nvSpPr>
          <p:cNvPr id="4" name="3 Rectángulo"/>
          <p:cNvSpPr/>
          <p:nvPr/>
        </p:nvSpPr>
        <p:spPr>
          <a:xfrm>
            <a:off x="214282" y="2413338"/>
            <a:ext cx="4643470" cy="2616101"/>
          </a:xfrm>
          <a:prstGeom prst="rect">
            <a:avLst/>
          </a:prstGeom>
        </p:spPr>
        <p:txBody>
          <a:bodyPr wrap="square">
            <a:spAutoFit/>
          </a:bodyPr>
          <a:lstStyle/>
          <a:p>
            <a:pPr algn="ctr"/>
            <a:r>
              <a:rPr lang="es-ES" b="1" dirty="0" smtClean="0">
                <a:solidFill>
                  <a:schemeClr val="bg1"/>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MIGUEL ROJAS </a:t>
            </a:r>
            <a:r>
              <a:rPr lang="es-ES" b="1" dirty="0" smtClean="0">
                <a:solidFill>
                  <a:schemeClr val="bg1"/>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CÁSARES</a:t>
            </a:r>
            <a:endParaRPr lang="es-ES" b="1" dirty="0" smtClean="0">
              <a:solidFill>
                <a:schemeClr val="bg1"/>
              </a:solidFill>
              <a:effectLst>
                <a:outerShdw blurRad="38100" dist="38100" dir="2700000" algn="tl">
                  <a:srgbClr val="000000">
                    <a:alpha val="43137"/>
                  </a:srgbClr>
                </a:outerShdw>
              </a:effectLst>
              <a:latin typeface="Verdana" pitchFamily="34" charset="0"/>
              <a:ea typeface="Verdana" pitchFamily="34" charset="0"/>
              <a:cs typeface="Verdana" pitchFamily="34" charset="0"/>
            </a:endParaRPr>
          </a:p>
          <a:p>
            <a:pPr algn="ctr"/>
            <a:r>
              <a:rPr lang="es-ES" b="1" dirty="0" smtClean="0">
                <a:solidFill>
                  <a:schemeClr val="bg1"/>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PSICOONCÓLOGO- CUIDADOS PALIATIVOS. </a:t>
            </a:r>
            <a:r>
              <a:rPr lang="es-ES" b="1" dirty="0" smtClean="0">
                <a:solidFill>
                  <a:schemeClr val="bg1"/>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PSICÓLOGO CLÍNICO-NEUROPSICÓLOGO-PSICOGERONTÓLOGO</a:t>
            </a:r>
            <a:r>
              <a:rPr lang="es-ES" b="1" dirty="0" smtClean="0">
                <a:solidFill>
                  <a:schemeClr val="bg1"/>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a:t>
            </a:r>
          </a:p>
          <a:p>
            <a:pPr algn="r"/>
            <a:endParaRPr lang="es-ES" b="1" dirty="0" smtClean="0">
              <a:solidFill>
                <a:srgbClr val="6A2481"/>
              </a:solidFill>
              <a:effectLst>
                <a:outerShdw blurRad="38100" dist="38100" dir="2700000" algn="tl">
                  <a:srgbClr val="000000">
                    <a:alpha val="43137"/>
                  </a:srgbClr>
                </a:outerShdw>
              </a:effectLst>
              <a:latin typeface="Verdana" pitchFamily="34" charset="0"/>
              <a:ea typeface="Verdana" pitchFamily="34" charset="0"/>
              <a:cs typeface="Verdana" pitchFamily="34" charset="0"/>
            </a:endParaRPr>
          </a:p>
          <a:p>
            <a:pPr algn="r"/>
            <a:endParaRPr lang="es-ES" b="1" dirty="0" smtClean="0">
              <a:solidFill>
                <a:srgbClr val="6A2481"/>
              </a:solidFill>
              <a:effectLst>
                <a:outerShdw blurRad="38100" dist="38100" dir="2700000" algn="tl">
                  <a:srgbClr val="000000">
                    <a:alpha val="43137"/>
                  </a:srgbClr>
                </a:outerShdw>
              </a:effectLst>
              <a:latin typeface="Verdana" pitchFamily="34" charset="0"/>
              <a:ea typeface="Verdana" pitchFamily="34" charset="0"/>
              <a:cs typeface="Verdana" pitchFamily="34" charset="0"/>
            </a:endParaRPr>
          </a:p>
          <a:p>
            <a:pPr algn="r"/>
            <a:endParaRPr lang="es-ES" b="1" dirty="0" smtClean="0">
              <a:solidFill>
                <a:srgbClr val="6A2481"/>
              </a:solidFill>
              <a:effectLst>
                <a:outerShdw blurRad="38100" dist="38100" dir="2700000" algn="tl">
                  <a:srgbClr val="000000">
                    <a:alpha val="43137"/>
                  </a:srgbClr>
                </a:outerShdw>
              </a:effectLst>
              <a:latin typeface="Verdana" pitchFamily="34" charset="0"/>
              <a:ea typeface="Verdana" pitchFamily="34" charset="0"/>
              <a:cs typeface="Verdana" pitchFamily="34" charset="0"/>
            </a:endParaRPr>
          </a:p>
          <a:p>
            <a:pPr algn="r"/>
            <a:r>
              <a:rPr lang="es-ES" sz="2000" b="1" dirty="0" smtClean="0">
                <a:solidFill>
                  <a:srgbClr val="6A2481"/>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PSICOONCÓLOGO DE GEPAC</a:t>
            </a:r>
            <a:endParaRPr lang="es-ES" sz="2000" b="1" dirty="0" smtClean="0">
              <a:solidFill>
                <a:srgbClr val="7030A0"/>
              </a:solidFill>
              <a:effectLst>
                <a:outerShdw blurRad="38100" dist="38100" dir="2700000" algn="tl">
                  <a:srgbClr val="000000">
                    <a:alpha val="43137"/>
                  </a:srgbClr>
                </a:outerShdw>
              </a:effectLst>
              <a:latin typeface="Verdana" pitchFamily="34" charset="0"/>
              <a:ea typeface="Verdana" pitchFamily="34" charset="0"/>
              <a:cs typeface="Verdana" pitchFamily="34" charset="0"/>
            </a:endParaRPr>
          </a:p>
        </p:txBody>
      </p:sp>
      <p:pic>
        <p:nvPicPr>
          <p:cNvPr id="5" name="4 Imagen" descr="Resultado de imagen de relacion medico paciente comunicacion"/>
          <p:cNvPicPr/>
          <p:nvPr/>
        </p:nvPicPr>
        <p:blipFill>
          <a:blip r:embed="rId3">
            <a:extLst>
              <a:ext uri="{28A0092B-C50C-407E-A947-70E740481C1C}">
                <a14:useLocalDpi xmlns:a14="http://schemas.microsoft.com/office/drawing/2010/main" val="0"/>
              </a:ext>
            </a:extLst>
          </a:blip>
          <a:srcRect/>
          <a:stretch>
            <a:fillRect/>
          </a:stretch>
        </p:blipFill>
        <p:spPr bwMode="auto">
          <a:xfrm>
            <a:off x="0" y="5429240"/>
            <a:ext cx="2714612" cy="1428760"/>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c.mercader\Desktop\10 CONGRESO GEPAC\PLANTILLA POWERPOINT 10 CONGRESO GEPAC 2015\IMAGENES\INTERIOR_2_PPT_10_CONGRESO_GEPAC_2015.png"/>
          <p:cNvPicPr>
            <a:picLocks noChangeAspect="1" noChangeArrowheads="1"/>
          </p:cNvPicPr>
          <p:nvPr/>
        </p:nvPicPr>
        <p:blipFill>
          <a:blip r:embed="rId3"/>
          <a:srcRect/>
          <a:stretch>
            <a:fillRect/>
          </a:stretch>
        </p:blipFill>
        <p:spPr bwMode="auto">
          <a:xfrm>
            <a:off x="0" y="0"/>
            <a:ext cx="9144000" cy="6859211"/>
          </a:xfrm>
          <a:prstGeom prst="rect">
            <a:avLst/>
          </a:prstGeom>
          <a:noFill/>
        </p:spPr>
      </p:pic>
      <p:sp>
        <p:nvSpPr>
          <p:cNvPr id="5" name="4 CuadroTexto"/>
          <p:cNvSpPr txBox="1"/>
          <p:nvPr/>
        </p:nvSpPr>
        <p:spPr>
          <a:xfrm>
            <a:off x="571472" y="857232"/>
            <a:ext cx="8072494" cy="1384995"/>
          </a:xfrm>
          <a:prstGeom prst="rect">
            <a:avLst/>
          </a:prstGeom>
          <a:noFill/>
        </p:spPr>
        <p:txBody>
          <a:bodyPr wrap="square" rtlCol="0">
            <a:spAutoFit/>
          </a:bodyPr>
          <a:lstStyle/>
          <a:p>
            <a:pPr algn="ctr"/>
            <a:r>
              <a:rPr lang="es-ES" sz="2800" b="1" dirty="0" smtClean="0">
                <a:solidFill>
                  <a:srgbClr val="7030A0"/>
                </a:solidFill>
              </a:rPr>
              <a:t>FACTORES IMPORTANTES</a:t>
            </a:r>
          </a:p>
          <a:p>
            <a:pPr algn="ctr"/>
            <a:endParaRPr lang="es-ES" sz="2800" b="1" dirty="0" smtClean="0">
              <a:solidFill>
                <a:srgbClr val="7030A0"/>
              </a:solidFill>
              <a:latin typeface="Verdana" pitchFamily="34" charset="0"/>
              <a:ea typeface="Verdana" pitchFamily="34" charset="0"/>
              <a:cs typeface="Verdana" pitchFamily="34" charset="0"/>
            </a:endParaRPr>
          </a:p>
          <a:p>
            <a:pPr algn="ctr"/>
            <a:endParaRPr lang="es-ES" sz="2800" dirty="0" smtClean="0">
              <a:solidFill>
                <a:srgbClr val="7030A0"/>
              </a:solidFill>
              <a:latin typeface="Verdana" pitchFamily="34" charset="0"/>
              <a:ea typeface="Verdana" pitchFamily="34" charset="0"/>
              <a:cs typeface="Verdana" pitchFamily="34" charset="0"/>
            </a:endParaRPr>
          </a:p>
        </p:txBody>
      </p:sp>
      <p:sp>
        <p:nvSpPr>
          <p:cNvPr id="4" name="3 CuadroTexto"/>
          <p:cNvSpPr txBox="1"/>
          <p:nvPr/>
        </p:nvSpPr>
        <p:spPr>
          <a:xfrm>
            <a:off x="571472" y="2846200"/>
            <a:ext cx="8001056" cy="400110"/>
          </a:xfrm>
          <a:prstGeom prst="rect">
            <a:avLst/>
          </a:prstGeom>
          <a:noFill/>
        </p:spPr>
        <p:txBody>
          <a:bodyPr wrap="square" rtlCol="0">
            <a:spAutoFit/>
          </a:bodyPr>
          <a:lstStyle/>
          <a:p>
            <a:endParaRPr lang="es-ES" sz="2000" dirty="0" smtClean="0">
              <a:solidFill>
                <a:srgbClr val="597591"/>
              </a:solidFill>
              <a:latin typeface="Verdana" pitchFamily="34" charset="0"/>
              <a:ea typeface="Verdana" pitchFamily="34" charset="0"/>
              <a:cs typeface="Verdana" pitchFamily="34" charset="0"/>
            </a:endParaRPr>
          </a:p>
        </p:txBody>
      </p:sp>
      <p:sp>
        <p:nvSpPr>
          <p:cNvPr id="6" name="5 Rectángulo"/>
          <p:cNvSpPr/>
          <p:nvPr/>
        </p:nvSpPr>
        <p:spPr>
          <a:xfrm>
            <a:off x="1500166" y="1714488"/>
            <a:ext cx="5500726" cy="400110"/>
          </a:xfrm>
          <a:prstGeom prst="rect">
            <a:avLst/>
          </a:prstGeom>
        </p:spPr>
        <p:txBody>
          <a:bodyPr wrap="square">
            <a:spAutoFit/>
          </a:bodyPr>
          <a:lstStyle/>
          <a:p>
            <a:r>
              <a:rPr lang="es-ES" sz="2000" b="1" dirty="0" smtClean="0">
                <a:solidFill>
                  <a:srgbClr val="7030A0"/>
                </a:solidFill>
              </a:rPr>
              <a:t>Fomentar el vínculo médico-paciente</a:t>
            </a:r>
            <a:endParaRPr lang="es-ES" sz="2000" dirty="0">
              <a:solidFill>
                <a:srgbClr val="7030A0"/>
              </a:solidFill>
            </a:endParaRPr>
          </a:p>
        </p:txBody>
      </p:sp>
      <p:graphicFrame>
        <p:nvGraphicFramePr>
          <p:cNvPr id="8" name="Diagram 4"/>
          <p:cNvGraphicFramePr/>
          <p:nvPr>
            <p:extLst>
              <p:ext uri="{D42A27DB-BD31-4B8C-83A1-F6EECF244321}">
                <p14:modId xmlns:p14="http://schemas.microsoft.com/office/powerpoint/2010/main" val="1844933163"/>
              </p:ext>
            </p:extLst>
          </p:nvPr>
        </p:nvGraphicFramePr>
        <p:xfrm>
          <a:off x="428596" y="2285992"/>
          <a:ext cx="8144228" cy="428628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2" name="Group 11"/>
          <p:cNvGrpSpPr/>
          <p:nvPr/>
        </p:nvGrpSpPr>
        <p:grpSpPr>
          <a:xfrm>
            <a:off x="428596" y="5357826"/>
            <a:ext cx="964978" cy="1212882"/>
            <a:chOff x="1" y="2126994"/>
            <a:chExt cx="1156870" cy="1538360"/>
          </a:xfrm>
        </p:grpSpPr>
        <p:sp>
          <p:nvSpPr>
            <p:cNvPr id="10" name="Chevron 12"/>
            <p:cNvSpPr/>
            <p:nvPr/>
          </p:nvSpPr>
          <p:spPr>
            <a:xfrm rot="5400000">
              <a:off x="-143904" y="2356542"/>
              <a:ext cx="1530323" cy="1071227"/>
            </a:xfrm>
            <a:prstGeom prst="chevron">
              <a:avLst>
                <a:gd name="adj" fmla="val 48781"/>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s-ES" dirty="0"/>
            </a:p>
          </p:txBody>
        </p:sp>
        <p:sp>
          <p:nvSpPr>
            <p:cNvPr id="11" name="Chevron 4"/>
            <p:cNvSpPr/>
            <p:nvPr/>
          </p:nvSpPr>
          <p:spPr>
            <a:xfrm>
              <a:off x="1" y="2398818"/>
              <a:ext cx="1071227" cy="126653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es-ES" sz="3000" kern="1200" dirty="0" smtClean="0"/>
                <a:t>4</a:t>
              </a:r>
              <a:endParaRPr lang="es-ES" sz="3000" kern="1200" dirty="0"/>
            </a:p>
          </p:txBody>
        </p:sp>
      </p:grpSp>
      <p:grpSp>
        <p:nvGrpSpPr>
          <p:cNvPr id="3" name="Group 8"/>
          <p:cNvGrpSpPr/>
          <p:nvPr/>
        </p:nvGrpSpPr>
        <p:grpSpPr>
          <a:xfrm>
            <a:off x="1408204" y="5214950"/>
            <a:ext cx="7735796" cy="1071570"/>
            <a:chOff x="662460" y="2217631"/>
            <a:chExt cx="7446011" cy="1359126"/>
          </a:xfrm>
        </p:grpSpPr>
        <p:sp>
          <p:nvSpPr>
            <p:cNvPr id="22" name="Round Same Side Corner Rectangle 9"/>
            <p:cNvSpPr/>
            <p:nvPr/>
          </p:nvSpPr>
          <p:spPr>
            <a:xfrm rot="5400000">
              <a:off x="3605807" y="-453890"/>
              <a:ext cx="994710" cy="6881404"/>
            </a:xfrm>
            <a:prstGeom prst="round2Same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3" name="Round Same Side Corner Rectangle 4"/>
            <p:cNvSpPr/>
            <p:nvPr/>
          </p:nvSpPr>
          <p:spPr>
            <a:xfrm>
              <a:off x="866859" y="2217631"/>
              <a:ext cx="7241612" cy="135912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pPr>
              <a:r>
                <a:rPr lang="es-ES" sz="1900" dirty="0" smtClean="0">
                  <a:solidFill>
                    <a:srgbClr val="00B050"/>
                  </a:solidFill>
                  <a:latin typeface="Arial" panose="020B0604020202020204" pitchFamily="34" charset="0"/>
                  <a:cs typeface="Arial" panose="020B0604020202020204" pitchFamily="34" charset="0"/>
                </a:rPr>
                <a:t>Te ayuda a tener </a:t>
              </a:r>
              <a:r>
                <a:rPr lang="es-ES" sz="1900" b="1" dirty="0" smtClean="0">
                  <a:solidFill>
                    <a:srgbClr val="00B050"/>
                  </a:solidFill>
                  <a:latin typeface="Arial" panose="020B0604020202020204" pitchFamily="34" charset="0"/>
                  <a:cs typeface="Arial" panose="020B0604020202020204" pitchFamily="34" charset="0"/>
                </a:rPr>
                <a:t>sensación de control </a:t>
              </a:r>
              <a:r>
                <a:rPr lang="es-ES" sz="1900" dirty="0" smtClean="0">
                  <a:solidFill>
                    <a:srgbClr val="00B050"/>
                  </a:solidFill>
                  <a:latin typeface="Arial" panose="020B0604020202020204" pitchFamily="34" charset="0"/>
                  <a:cs typeface="Arial" panose="020B0604020202020204" pitchFamily="34" charset="0"/>
                </a:rPr>
                <a:t>ante la enfermedad </a:t>
              </a:r>
            </a:p>
            <a:p>
              <a:pPr marL="228600" lvl="1" indent="-228600" algn="l" defTabSz="933450">
                <a:lnSpc>
                  <a:spcPct val="90000"/>
                </a:lnSpc>
                <a:spcBef>
                  <a:spcPct val="0"/>
                </a:spcBef>
                <a:spcAft>
                  <a:spcPct val="15000"/>
                </a:spcAft>
              </a:pPr>
              <a:r>
                <a:rPr lang="es-ES" sz="1900" dirty="0" smtClean="0">
                  <a:solidFill>
                    <a:srgbClr val="00B050"/>
                  </a:solidFill>
                  <a:latin typeface="Arial" panose="020B0604020202020204" pitchFamily="34" charset="0"/>
                  <a:cs typeface="Arial" panose="020B0604020202020204" pitchFamily="34" charset="0"/>
                </a:rPr>
                <a:t>tratamientos.</a:t>
              </a:r>
              <a:endParaRPr lang="es-ES" sz="1900" kern="1200" dirty="0">
                <a:solidFill>
                  <a:srgbClr val="00B050"/>
                </a:solidFill>
                <a:latin typeface="Arial" panose="020B0604020202020204" pitchFamily="34" charset="0"/>
                <a:cs typeface="Arial" panose="020B0604020202020204" pitchFamily="34" charset="0"/>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c.mercader\Desktop\10 CONGRESO GEPAC\PLANTILLA POWERPOINT 10 CONGRESO GEPAC 2015\IMAGENES\INTERIOR_2_PPT_10_CONGRESO_GEPAC_2015.png"/>
          <p:cNvPicPr>
            <a:picLocks noChangeAspect="1" noChangeArrowheads="1"/>
          </p:cNvPicPr>
          <p:nvPr/>
        </p:nvPicPr>
        <p:blipFill>
          <a:blip r:embed="rId2"/>
          <a:srcRect/>
          <a:stretch>
            <a:fillRect/>
          </a:stretch>
        </p:blipFill>
        <p:spPr bwMode="auto">
          <a:xfrm>
            <a:off x="0" y="-428652"/>
            <a:ext cx="9144000" cy="6859211"/>
          </a:xfrm>
          <a:prstGeom prst="rect">
            <a:avLst/>
          </a:prstGeom>
          <a:noFill/>
        </p:spPr>
      </p:pic>
      <p:sp>
        <p:nvSpPr>
          <p:cNvPr id="5" name="4 CuadroTexto"/>
          <p:cNvSpPr txBox="1"/>
          <p:nvPr/>
        </p:nvSpPr>
        <p:spPr>
          <a:xfrm>
            <a:off x="571472" y="857232"/>
            <a:ext cx="8001056" cy="400110"/>
          </a:xfrm>
          <a:prstGeom prst="rect">
            <a:avLst/>
          </a:prstGeom>
          <a:noFill/>
        </p:spPr>
        <p:txBody>
          <a:bodyPr wrap="square" rtlCol="0">
            <a:spAutoFit/>
          </a:bodyPr>
          <a:lstStyle/>
          <a:p>
            <a:pPr algn="ctr"/>
            <a:r>
              <a:rPr lang="es-ES" sz="2000" b="1" dirty="0" smtClean="0">
                <a:solidFill>
                  <a:srgbClr val="8666A9"/>
                </a:solidFill>
                <a:latin typeface="Verdana" pitchFamily="34" charset="0"/>
                <a:ea typeface="Verdana" pitchFamily="34" charset="0"/>
                <a:cs typeface="Verdana" pitchFamily="34" charset="0"/>
              </a:rPr>
              <a:t>HABILIDADES DE LOS PROFESIONALES </a:t>
            </a:r>
            <a:r>
              <a:rPr lang="es-ES" sz="2000" b="1" dirty="0" smtClean="0">
                <a:solidFill>
                  <a:srgbClr val="8666A9"/>
                </a:solidFill>
                <a:latin typeface="Verdana" pitchFamily="34" charset="0"/>
                <a:ea typeface="Verdana" pitchFamily="34" charset="0"/>
                <a:cs typeface="Verdana" pitchFamily="34" charset="0"/>
              </a:rPr>
              <a:t>SANITARIOS</a:t>
            </a:r>
            <a:endParaRPr lang="es-ES" sz="2000" b="1" dirty="0" smtClean="0">
              <a:solidFill>
                <a:srgbClr val="7030A0"/>
              </a:solidFill>
              <a:latin typeface="Verdana" pitchFamily="34" charset="0"/>
              <a:ea typeface="Verdana" pitchFamily="34" charset="0"/>
              <a:cs typeface="Verdana" pitchFamily="34" charset="0"/>
            </a:endParaRPr>
          </a:p>
        </p:txBody>
      </p:sp>
      <p:sp>
        <p:nvSpPr>
          <p:cNvPr id="4" name="3 CuadroTexto"/>
          <p:cNvSpPr txBox="1"/>
          <p:nvPr/>
        </p:nvSpPr>
        <p:spPr>
          <a:xfrm>
            <a:off x="285720" y="1285860"/>
            <a:ext cx="8286808" cy="1938992"/>
          </a:xfrm>
          <a:prstGeom prst="rect">
            <a:avLst/>
          </a:prstGeom>
          <a:noFill/>
        </p:spPr>
        <p:txBody>
          <a:bodyPr wrap="square" rtlCol="0">
            <a:spAutoFit/>
          </a:bodyPr>
          <a:lstStyle/>
          <a:p>
            <a:pPr lvl="0">
              <a:buFont typeface="Arial" pitchFamily="34" charset="0"/>
              <a:buChar char="•"/>
            </a:pPr>
            <a:r>
              <a:rPr lang="es-ES" sz="2000" dirty="0" smtClean="0">
                <a:solidFill>
                  <a:srgbClr val="00B050"/>
                </a:solidFill>
                <a:latin typeface="Arial" panose="020B0604020202020204" pitchFamily="34" charset="0"/>
                <a:cs typeface="Arial" panose="020B0604020202020204" pitchFamily="34" charset="0"/>
              </a:rPr>
              <a:t> Dar </a:t>
            </a:r>
            <a:r>
              <a:rPr lang="es-ES" sz="2000" b="1" dirty="0" smtClean="0">
                <a:solidFill>
                  <a:srgbClr val="00B050"/>
                </a:solidFill>
                <a:latin typeface="Arial" panose="020B0604020202020204" pitchFamily="34" charset="0"/>
                <a:cs typeface="Arial" panose="020B0604020202020204" pitchFamily="34" charset="0"/>
              </a:rPr>
              <a:t>respuesta a las emociones </a:t>
            </a:r>
            <a:r>
              <a:rPr lang="es-ES" sz="2000" dirty="0" smtClean="0">
                <a:solidFill>
                  <a:srgbClr val="00B050"/>
                </a:solidFill>
                <a:latin typeface="Arial" panose="020B0604020202020204" pitchFamily="34" charset="0"/>
                <a:cs typeface="Arial" panose="020B0604020202020204" pitchFamily="34" charset="0"/>
              </a:rPr>
              <a:t>de los </a:t>
            </a:r>
            <a:r>
              <a:rPr lang="es-ES" sz="2000" dirty="0" smtClean="0">
                <a:solidFill>
                  <a:srgbClr val="00B050"/>
                </a:solidFill>
                <a:latin typeface="Arial" panose="020B0604020202020204" pitchFamily="34" charset="0"/>
                <a:cs typeface="Arial" panose="020B0604020202020204" pitchFamily="34" charset="0"/>
              </a:rPr>
              <a:t>pacientes</a:t>
            </a:r>
            <a:endParaRPr lang="es-ES" sz="2000" dirty="0" smtClean="0">
              <a:solidFill>
                <a:srgbClr val="00B050"/>
              </a:solidFill>
              <a:latin typeface="Arial" panose="020B0604020202020204" pitchFamily="34" charset="0"/>
              <a:cs typeface="Arial" panose="020B0604020202020204" pitchFamily="34" charset="0"/>
            </a:endParaRPr>
          </a:p>
          <a:p>
            <a:pPr lvl="0">
              <a:buFont typeface="Arial" pitchFamily="34" charset="0"/>
              <a:buChar char="•"/>
            </a:pPr>
            <a:r>
              <a:rPr lang="es-ES" sz="2000" dirty="0" smtClean="0">
                <a:solidFill>
                  <a:srgbClr val="00B050"/>
                </a:solidFill>
                <a:latin typeface="Arial" panose="020B0604020202020204" pitchFamily="34" charset="0"/>
                <a:cs typeface="Arial" panose="020B0604020202020204" pitchFamily="34" charset="0"/>
              </a:rPr>
              <a:t> Que </a:t>
            </a:r>
            <a:r>
              <a:rPr lang="es-ES" sz="2000" dirty="0" smtClean="0">
                <a:solidFill>
                  <a:srgbClr val="00B050"/>
                </a:solidFill>
                <a:latin typeface="Arial" panose="020B0604020202020204" pitchFamily="34" charset="0"/>
                <a:cs typeface="Arial" panose="020B0604020202020204" pitchFamily="34" charset="0"/>
              </a:rPr>
              <a:t>el paciente participe en la </a:t>
            </a:r>
            <a:r>
              <a:rPr lang="es-ES" sz="2000" b="1" dirty="0" smtClean="0">
                <a:solidFill>
                  <a:srgbClr val="00B050"/>
                </a:solidFill>
                <a:latin typeface="Arial" panose="020B0604020202020204" pitchFamily="34" charset="0"/>
                <a:cs typeface="Arial" panose="020B0604020202020204" pitchFamily="34" charset="0"/>
              </a:rPr>
              <a:t>toma de decisiones </a:t>
            </a:r>
            <a:r>
              <a:rPr lang="es-ES" sz="2000" dirty="0" smtClean="0">
                <a:solidFill>
                  <a:srgbClr val="00B050"/>
                </a:solidFill>
                <a:latin typeface="Arial" panose="020B0604020202020204" pitchFamily="34" charset="0"/>
                <a:cs typeface="Arial" panose="020B0604020202020204" pitchFamily="34" charset="0"/>
              </a:rPr>
              <a:t>junto a su </a:t>
            </a:r>
            <a:r>
              <a:rPr lang="es-ES" sz="2000" dirty="0" smtClean="0">
                <a:solidFill>
                  <a:srgbClr val="00B050"/>
                </a:solidFill>
                <a:latin typeface="Arial" panose="020B0604020202020204" pitchFamily="34" charset="0"/>
                <a:cs typeface="Arial" panose="020B0604020202020204" pitchFamily="34" charset="0"/>
              </a:rPr>
              <a:t>médico</a:t>
            </a:r>
            <a:endParaRPr lang="es-ES" sz="2000" dirty="0" smtClean="0">
              <a:solidFill>
                <a:srgbClr val="00B050"/>
              </a:solidFill>
              <a:latin typeface="Arial" panose="020B0604020202020204" pitchFamily="34" charset="0"/>
              <a:cs typeface="Arial" panose="020B0604020202020204" pitchFamily="34" charset="0"/>
            </a:endParaRPr>
          </a:p>
          <a:p>
            <a:pPr lvl="0">
              <a:buFont typeface="Arial" pitchFamily="34" charset="0"/>
              <a:buChar char="•"/>
            </a:pPr>
            <a:r>
              <a:rPr lang="es-ES" sz="2000" dirty="0" smtClean="0">
                <a:solidFill>
                  <a:srgbClr val="00B050"/>
                </a:solidFill>
                <a:latin typeface="Arial" panose="020B0604020202020204" pitchFamily="34" charset="0"/>
                <a:cs typeface="Arial" panose="020B0604020202020204" pitchFamily="34" charset="0"/>
              </a:rPr>
              <a:t> Saber </a:t>
            </a:r>
            <a:r>
              <a:rPr lang="es-ES" sz="2000" dirty="0" smtClean="0">
                <a:solidFill>
                  <a:srgbClr val="00B050"/>
                </a:solidFill>
                <a:latin typeface="Arial" panose="020B0604020202020204" pitchFamily="34" charset="0"/>
                <a:cs typeface="Arial" panose="020B0604020202020204" pitchFamily="34" charset="0"/>
              </a:rPr>
              <a:t>las </a:t>
            </a:r>
            <a:r>
              <a:rPr lang="es-ES" sz="2000" b="1" dirty="0" smtClean="0">
                <a:solidFill>
                  <a:srgbClr val="00B050"/>
                </a:solidFill>
                <a:latin typeface="Arial" panose="020B0604020202020204" pitchFamily="34" charset="0"/>
                <a:cs typeface="Arial" panose="020B0604020202020204" pitchFamily="34" charset="0"/>
              </a:rPr>
              <a:t>expectativas de los pacientes </a:t>
            </a:r>
            <a:r>
              <a:rPr lang="es-ES" sz="2000" dirty="0" smtClean="0">
                <a:solidFill>
                  <a:srgbClr val="00B050"/>
                </a:solidFill>
                <a:latin typeface="Arial" panose="020B0604020202020204" pitchFamily="34" charset="0"/>
                <a:cs typeface="Arial" panose="020B0604020202020204" pitchFamily="34" charset="0"/>
              </a:rPr>
              <a:t>en relación a su </a:t>
            </a:r>
            <a:r>
              <a:rPr lang="es-ES" sz="2000" dirty="0" smtClean="0">
                <a:solidFill>
                  <a:srgbClr val="00B050"/>
                </a:solidFill>
                <a:latin typeface="Arial" panose="020B0604020202020204" pitchFamily="34" charset="0"/>
                <a:cs typeface="Arial" panose="020B0604020202020204" pitchFamily="34" charset="0"/>
              </a:rPr>
              <a:t>pronóstico</a:t>
            </a:r>
            <a:endParaRPr lang="es-ES" sz="2000" dirty="0" smtClean="0">
              <a:solidFill>
                <a:srgbClr val="00B050"/>
              </a:solidFill>
              <a:latin typeface="Arial" panose="020B0604020202020204" pitchFamily="34" charset="0"/>
              <a:cs typeface="Arial" panose="020B0604020202020204" pitchFamily="34" charset="0"/>
            </a:endParaRPr>
          </a:p>
          <a:p>
            <a:pPr lvl="0">
              <a:buFont typeface="Arial" pitchFamily="34" charset="0"/>
              <a:buChar char="•"/>
            </a:pPr>
            <a:r>
              <a:rPr lang="es-ES" sz="2000" dirty="0" smtClean="0">
                <a:solidFill>
                  <a:srgbClr val="00B050"/>
                </a:solidFill>
                <a:latin typeface="Arial" panose="020B0604020202020204" pitchFamily="34" charset="0"/>
                <a:cs typeface="Arial" panose="020B0604020202020204" pitchFamily="34" charset="0"/>
              </a:rPr>
              <a:t> Explorar la </a:t>
            </a:r>
            <a:r>
              <a:rPr lang="es-ES" sz="2000" b="1" dirty="0" smtClean="0">
                <a:solidFill>
                  <a:srgbClr val="00B050"/>
                </a:solidFill>
                <a:latin typeface="Arial" panose="020B0604020202020204" pitchFamily="34" charset="0"/>
                <a:cs typeface="Arial" panose="020B0604020202020204" pitchFamily="34" charset="0"/>
              </a:rPr>
              <a:t>relación con los miembros de la </a:t>
            </a:r>
            <a:r>
              <a:rPr lang="es-ES" sz="2000" b="1" dirty="0" smtClean="0">
                <a:solidFill>
                  <a:srgbClr val="00B050"/>
                </a:solidFill>
                <a:latin typeface="Arial" panose="020B0604020202020204" pitchFamily="34" charset="0"/>
                <a:cs typeface="Arial" panose="020B0604020202020204" pitchFamily="34" charset="0"/>
              </a:rPr>
              <a:t>familia</a:t>
            </a:r>
            <a:endParaRPr lang="es-ES" sz="2000" b="1" dirty="0" smtClean="0">
              <a:solidFill>
                <a:srgbClr val="00B050"/>
              </a:solidFill>
              <a:latin typeface="Arial" panose="020B0604020202020204" pitchFamily="34" charset="0"/>
              <a:cs typeface="Arial" panose="020B0604020202020204" pitchFamily="34" charset="0"/>
            </a:endParaRPr>
          </a:p>
          <a:p>
            <a:pPr lvl="0">
              <a:buFont typeface="Arial" pitchFamily="34" charset="0"/>
              <a:buChar char="•"/>
            </a:pPr>
            <a:r>
              <a:rPr lang="es-ES" sz="2000" dirty="0" smtClean="0">
                <a:solidFill>
                  <a:srgbClr val="00B050"/>
                </a:solidFill>
                <a:latin typeface="Arial" panose="020B0604020202020204" pitchFamily="34" charset="0"/>
                <a:cs typeface="Arial" panose="020B0604020202020204" pitchFamily="34" charset="0"/>
              </a:rPr>
              <a:t> El </a:t>
            </a:r>
            <a:r>
              <a:rPr lang="es-ES" sz="2000" dirty="0" smtClean="0">
                <a:solidFill>
                  <a:srgbClr val="00B050"/>
                </a:solidFill>
                <a:latin typeface="Arial" panose="020B0604020202020204" pitchFamily="34" charset="0"/>
                <a:cs typeface="Arial" panose="020B0604020202020204" pitchFamily="34" charset="0"/>
              </a:rPr>
              <a:t>dilema de </a:t>
            </a:r>
            <a:r>
              <a:rPr lang="es-ES" sz="2000" b="1" dirty="0" smtClean="0">
                <a:solidFill>
                  <a:srgbClr val="00B050"/>
                </a:solidFill>
                <a:latin typeface="Arial" panose="020B0604020202020204" pitchFamily="34" charset="0"/>
                <a:cs typeface="Arial" panose="020B0604020202020204" pitchFamily="34" charset="0"/>
              </a:rPr>
              <a:t>cómo dar esperanza </a:t>
            </a:r>
            <a:r>
              <a:rPr lang="es-ES" sz="2000" dirty="0" smtClean="0">
                <a:solidFill>
                  <a:srgbClr val="00B050"/>
                </a:solidFill>
                <a:latin typeface="Arial" panose="020B0604020202020204" pitchFamily="34" charset="0"/>
                <a:cs typeface="Arial" panose="020B0604020202020204" pitchFamily="34" charset="0"/>
              </a:rPr>
              <a:t>cuando la situación no está </a:t>
            </a:r>
            <a:r>
              <a:rPr lang="es-ES" sz="2000" dirty="0" smtClean="0">
                <a:solidFill>
                  <a:srgbClr val="00B050"/>
                </a:solidFill>
                <a:latin typeface="Arial" panose="020B0604020202020204" pitchFamily="34" charset="0"/>
                <a:cs typeface="Arial" panose="020B0604020202020204" pitchFamily="34" charset="0"/>
              </a:rPr>
              <a:t>clara</a:t>
            </a:r>
            <a:r>
              <a:rPr lang="es-ES" sz="2000" dirty="0" smtClean="0">
                <a:latin typeface="Arial" panose="020B0604020202020204" pitchFamily="34" charset="0"/>
                <a:cs typeface="Arial" panose="020B0604020202020204" pitchFamily="34" charset="0"/>
              </a:rPr>
              <a:t> </a:t>
            </a:r>
            <a:endParaRPr lang="es-ES" sz="2000" dirty="0" smtClean="0">
              <a:latin typeface="Arial" panose="020B0604020202020204" pitchFamily="34" charset="0"/>
              <a:cs typeface="Arial" panose="020B0604020202020204" pitchFamily="34" charset="0"/>
            </a:endParaRPr>
          </a:p>
          <a:p>
            <a:pPr lvl="0"/>
            <a:endParaRPr lang="es-ES" sz="2000" dirty="0" smtClean="0">
              <a:solidFill>
                <a:srgbClr val="00B050"/>
              </a:solidFill>
              <a:latin typeface="Arial" panose="020B0604020202020204" pitchFamily="34" charset="0"/>
              <a:cs typeface="Arial" panose="020B0604020202020204" pitchFamily="34" charset="0"/>
            </a:endParaRPr>
          </a:p>
        </p:txBody>
      </p:sp>
      <p:pic>
        <p:nvPicPr>
          <p:cNvPr id="2050" name="Picture 2" descr="C:\Users\m.rojas\Desktop\gestion-clinica-afem-63-638.jpg"/>
          <p:cNvPicPr>
            <a:picLocks noChangeAspect="1" noChangeArrowheads="1"/>
          </p:cNvPicPr>
          <p:nvPr/>
        </p:nvPicPr>
        <p:blipFill>
          <a:blip r:embed="rId3"/>
          <a:srcRect/>
          <a:stretch>
            <a:fillRect/>
          </a:stretch>
        </p:blipFill>
        <p:spPr bwMode="auto">
          <a:xfrm>
            <a:off x="1357291" y="3071810"/>
            <a:ext cx="4929221" cy="357190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c.mercader\Desktop\10 CONGRESO GEPAC\PLANTILLA POWERPOINT 10 CONGRESO GEPAC 2015\IMAGENES\INTERIOR_2_PPT_10_CONGRESO_GEPAC_2015.png"/>
          <p:cNvPicPr>
            <a:picLocks noChangeAspect="1" noChangeArrowheads="1"/>
          </p:cNvPicPr>
          <p:nvPr/>
        </p:nvPicPr>
        <p:blipFill>
          <a:blip r:embed="rId2"/>
          <a:srcRect/>
          <a:stretch>
            <a:fillRect/>
          </a:stretch>
        </p:blipFill>
        <p:spPr bwMode="auto">
          <a:xfrm>
            <a:off x="0" y="-428652"/>
            <a:ext cx="9144000" cy="6859211"/>
          </a:xfrm>
          <a:prstGeom prst="rect">
            <a:avLst/>
          </a:prstGeom>
          <a:noFill/>
        </p:spPr>
      </p:pic>
      <p:sp>
        <p:nvSpPr>
          <p:cNvPr id="5" name="4 CuadroTexto"/>
          <p:cNvSpPr txBox="1"/>
          <p:nvPr/>
        </p:nvSpPr>
        <p:spPr>
          <a:xfrm>
            <a:off x="571472" y="857232"/>
            <a:ext cx="8001056" cy="1015663"/>
          </a:xfrm>
          <a:prstGeom prst="rect">
            <a:avLst/>
          </a:prstGeom>
          <a:noFill/>
        </p:spPr>
        <p:txBody>
          <a:bodyPr wrap="square" rtlCol="0">
            <a:spAutoFit/>
          </a:bodyPr>
          <a:lstStyle/>
          <a:p>
            <a:pPr algn="ctr"/>
            <a:endParaRPr lang="es-ES" sz="2000" dirty="0" smtClean="0">
              <a:solidFill>
                <a:srgbClr val="00B050"/>
              </a:solidFill>
            </a:endParaRPr>
          </a:p>
          <a:p>
            <a:pPr algn="ctr"/>
            <a:r>
              <a:rPr lang="es-ES" sz="2000" dirty="0" smtClean="0">
                <a:solidFill>
                  <a:srgbClr val="7030A0"/>
                </a:solidFill>
              </a:rPr>
              <a:t>¿PUEDO COMUNICAR Y COMPARTIR MI DIAGNÓSTICO CON OTRAS PERSONAS</a:t>
            </a:r>
            <a:r>
              <a:rPr lang="es-ES" sz="2000" dirty="0" smtClean="0">
                <a:solidFill>
                  <a:srgbClr val="7030A0"/>
                </a:solidFill>
              </a:rPr>
              <a:t>?</a:t>
            </a:r>
            <a:endParaRPr lang="es-ES" sz="2000" b="1" dirty="0" smtClean="0">
              <a:solidFill>
                <a:srgbClr val="7030A0"/>
              </a:solidFill>
              <a:latin typeface="Verdana" pitchFamily="34" charset="0"/>
              <a:ea typeface="Verdana" pitchFamily="34" charset="0"/>
              <a:cs typeface="Verdana" pitchFamily="34" charset="0"/>
            </a:endParaRPr>
          </a:p>
        </p:txBody>
      </p:sp>
      <p:sp>
        <p:nvSpPr>
          <p:cNvPr id="4" name="3 CuadroTexto"/>
          <p:cNvSpPr txBox="1"/>
          <p:nvPr/>
        </p:nvSpPr>
        <p:spPr>
          <a:xfrm>
            <a:off x="285720" y="2143116"/>
            <a:ext cx="8501122" cy="2246769"/>
          </a:xfrm>
          <a:prstGeom prst="rect">
            <a:avLst/>
          </a:prstGeom>
          <a:noFill/>
        </p:spPr>
        <p:txBody>
          <a:bodyPr wrap="square" rtlCol="0">
            <a:spAutoFit/>
          </a:bodyPr>
          <a:lstStyle/>
          <a:p>
            <a:pPr algn="just"/>
            <a:r>
              <a:rPr lang="es-ES" sz="2000" dirty="0" smtClean="0">
                <a:solidFill>
                  <a:srgbClr val="00B050"/>
                </a:solidFill>
              </a:rPr>
              <a:t>El tiempo que cada persona necesita para asimilar el diagnóstico es variable. El paciente puede pensar que las personas que le rodean son quizás demasiado mayores, demasiado jóvenes o demasiado frágiles emocionalmente para comunicarles el diagnóstico. Pero lo cierto es que las personas, por lo general, son tremendamente resistentes ante estas situaciones. Es importante que comparta su diagnóstico cuando se sienta seguro y preparado para ello.</a:t>
            </a:r>
            <a:endParaRPr lang="es-ES" sz="2000" dirty="0" smtClean="0">
              <a:solidFill>
                <a:srgbClr val="00B050"/>
              </a:solidFill>
              <a:latin typeface="Arial" pitchFamily="34" charset="0"/>
              <a:cs typeface="Arial" pitchFamily="34" charset="0"/>
            </a:endParaRPr>
          </a:p>
          <a:p>
            <a:pPr lvl="0"/>
            <a:endParaRPr lang="es-ES" sz="2000" dirty="0" smtClean="0">
              <a:solidFill>
                <a:srgbClr val="00B050"/>
              </a:solidFill>
              <a:latin typeface="Arial" pitchFamily="34" charset="0"/>
              <a:cs typeface="Arial"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c.mercader\Desktop\10 CONGRESO GEPAC\PLANTILLA POWERPOINT 10 CONGRESO GEPAC 2015\IMAGENES\INTERIOR_2_PPT_10_CONGRESO_GEPAC_2015.png"/>
          <p:cNvPicPr>
            <a:picLocks noChangeAspect="1" noChangeArrowheads="1"/>
          </p:cNvPicPr>
          <p:nvPr/>
        </p:nvPicPr>
        <p:blipFill>
          <a:blip r:embed="rId2"/>
          <a:srcRect/>
          <a:stretch>
            <a:fillRect/>
          </a:stretch>
        </p:blipFill>
        <p:spPr bwMode="auto">
          <a:xfrm>
            <a:off x="0" y="-428652"/>
            <a:ext cx="9144000" cy="6859211"/>
          </a:xfrm>
          <a:prstGeom prst="rect">
            <a:avLst/>
          </a:prstGeom>
          <a:noFill/>
        </p:spPr>
      </p:pic>
      <p:sp>
        <p:nvSpPr>
          <p:cNvPr id="5" name="4 CuadroTexto"/>
          <p:cNvSpPr txBox="1"/>
          <p:nvPr/>
        </p:nvSpPr>
        <p:spPr>
          <a:xfrm>
            <a:off x="2285984" y="198759"/>
            <a:ext cx="5357850" cy="1015663"/>
          </a:xfrm>
          <a:prstGeom prst="rect">
            <a:avLst/>
          </a:prstGeom>
          <a:noFill/>
        </p:spPr>
        <p:txBody>
          <a:bodyPr wrap="square" rtlCol="0">
            <a:spAutoFit/>
          </a:bodyPr>
          <a:lstStyle/>
          <a:p>
            <a:pPr algn="ctr"/>
            <a:endParaRPr lang="es-ES" sz="2000" dirty="0" smtClean="0">
              <a:solidFill>
                <a:srgbClr val="00B050"/>
              </a:solidFill>
            </a:endParaRPr>
          </a:p>
          <a:p>
            <a:pPr algn="ctr"/>
            <a:r>
              <a:rPr lang="es-ES" sz="2000" b="1" dirty="0" smtClean="0">
                <a:solidFill>
                  <a:srgbClr val="7030A0"/>
                </a:solidFill>
              </a:rPr>
              <a:t>¿</a:t>
            </a:r>
            <a:r>
              <a:rPr lang="es-ES" sz="2000" b="1" dirty="0" smtClean="0">
                <a:solidFill>
                  <a:srgbClr val="7030A0"/>
                </a:solidFill>
              </a:rPr>
              <a:t>SIENTE MIEDO O DIFICULTAD AL HABLAR DE SU ENFERMEDAD?</a:t>
            </a:r>
            <a:endParaRPr lang="es-ES" sz="2000" b="1" dirty="0" smtClean="0">
              <a:solidFill>
                <a:srgbClr val="7030A0"/>
              </a:solidFill>
              <a:latin typeface="Verdana" pitchFamily="34" charset="0"/>
              <a:ea typeface="Verdana" pitchFamily="34" charset="0"/>
              <a:cs typeface="Verdana" pitchFamily="34" charset="0"/>
            </a:endParaRPr>
          </a:p>
        </p:txBody>
      </p:sp>
      <p:sp>
        <p:nvSpPr>
          <p:cNvPr id="4" name="3 CuadroTexto"/>
          <p:cNvSpPr txBox="1"/>
          <p:nvPr/>
        </p:nvSpPr>
        <p:spPr>
          <a:xfrm>
            <a:off x="285720" y="1214422"/>
            <a:ext cx="8501122" cy="4555093"/>
          </a:xfrm>
          <a:prstGeom prst="rect">
            <a:avLst/>
          </a:prstGeom>
          <a:noFill/>
        </p:spPr>
        <p:txBody>
          <a:bodyPr wrap="square" rtlCol="0">
            <a:spAutoFit/>
          </a:bodyPr>
          <a:lstStyle/>
          <a:p>
            <a:pPr algn="just"/>
            <a:r>
              <a:rPr lang="es-ES" dirty="0" smtClean="0">
                <a:solidFill>
                  <a:srgbClr val="00B050"/>
                </a:solidFill>
              </a:rPr>
              <a:t>Inicialmente</a:t>
            </a:r>
            <a:r>
              <a:rPr lang="es-ES" dirty="0" smtClean="0">
                <a:solidFill>
                  <a:srgbClr val="00B050"/>
                </a:solidFill>
              </a:rPr>
              <a:t>, no siempre es fácil comunicar sentimientos, miedos y temores acerca de la enfermedad ya que hay personas que no están suficientemente preparadas para afrontar la situación y algunas de las preguntas que formula el paciente pueden entristecer o malhumorar a sus familiares o amistades, esencialmente porque tienen miedo de aconsejarle mal o no saben qué responder. </a:t>
            </a:r>
          </a:p>
          <a:p>
            <a:pPr algn="just"/>
            <a:r>
              <a:rPr lang="es-ES" dirty="0" smtClean="0">
                <a:solidFill>
                  <a:srgbClr val="00B050"/>
                </a:solidFill>
              </a:rPr>
              <a:t>Si esto ocurre es aconsejable que el paciente busque a profesionales especializados en el tema para que le ayuden. </a:t>
            </a:r>
            <a:endParaRPr lang="es-ES" dirty="0" smtClean="0">
              <a:solidFill>
                <a:srgbClr val="00B050"/>
              </a:solidFill>
            </a:endParaRPr>
          </a:p>
          <a:p>
            <a:pPr algn="just"/>
            <a:endParaRPr lang="es-ES" dirty="0">
              <a:solidFill>
                <a:srgbClr val="00B050"/>
              </a:solidFill>
            </a:endParaRPr>
          </a:p>
          <a:p>
            <a:pPr algn="just"/>
            <a:r>
              <a:rPr lang="es-ES" dirty="0" smtClean="0">
                <a:solidFill>
                  <a:srgbClr val="00B050"/>
                </a:solidFill>
              </a:rPr>
              <a:t>¿</a:t>
            </a:r>
            <a:r>
              <a:rPr lang="es-ES" dirty="0" smtClean="0">
                <a:solidFill>
                  <a:srgbClr val="00B050"/>
                </a:solidFill>
              </a:rPr>
              <a:t>CÓMO PUEDEN REACCIONAR LA FAMILIA Y AMIGOS ANTE EL DIAGNÓSTICO? </a:t>
            </a:r>
          </a:p>
          <a:p>
            <a:pPr algn="just"/>
            <a:endParaRPr lang="es-ES" dirty="0" smtClean="0">
              <a:solidFill>
                <a:srgbClr val="00B050"/>
              </a:solidFill>
            </a:endParaRPr>
          </a:p>
          <a:p>
            <a:pPr algn="just"/>
            <a:r>
              <a:rPr lang="es-ES" dirty="0" smtClean="0">
                <a:solidFill>
                  <a:srgbClr val="00B050"/>
                </a:solidFill>
              </a:rPr>
              <a:t>Cada uno de los miembros de la familia puede reaccionar de forma diferente, mostrando rabia, cansancio, nerviosismo ante un futuro incierto o miedo de que sus vidas cambien. En algunos casos es frecuente la sobreprotección hacia el paciente (o viceversa, lo mismo por parte del paciente hacia la familia) evitando hablar de noticias desagradables o esquivando el tema. </a:t>
            </a:r>
          </a:p>
          <a:p>
            <a:pPr lvl="0"/>
            <a:endParaRPr lang="es-ES" sz="2000" dirty="0" smtClean="0">
              <a:solidFill>
                <a:srgbClr val="00B050"/>
              </a:solidFill>
              <a:latin typeface="Arial" panose="020B0604020202020204" pitchFamily="34" charset="0"/>
              <a:cs typeface="Arial" panose="020B060402020202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c.mercader\Desktop\10 CONGRESO GEPAC\PLANTILLA POWERPOINT 10 CONGRESO GEPAC 2015\IMAGENES\INTERIOR_2_PPT_10_CONGRESO_GEPAC_2015.png"/>
          <p:cNvPicPr>
            <a:picLocks noChangeAspect="1" noChangeArrowheads="1"/>
          </p:cNvPicPr>
          <p:nvPr/>
        </p:nvPicPr>
        <p:blipFill>
          <a:blip r:embed="rId2"/>
          <a:srcRect/>
          <a:stretch>
            <a:fillRect/>
          </a:stretch>
        </p:blipFill>
        <p:spPr bwMode="auto">
          <a:xfrm>
            <a:off x="0" y="-1211"/>
            <a:ext cx="9144000" cy="6859211"/>
          </a:xfrm>
          <a:prstGeom prst="rect">
            <a:avLst/>
          </a:prstGeom>
          <a:noFill/>
        </p:spPr>
      </p:pic>
      <p:sp>
        <p:nvSpPr>
          <p:cNvPr id="5" name="4 CuadroTexto"/>
          <p:cNvSpPr txBox="1"/>
          <p:nvPr/>
        </p:nvSpPr>
        <p:spPr>
          <a:xfrm>
            <a:off x="571472" y="1643050"/>
            <a:ext cx="8001056" cy="523220"/>
          </a:xfrm>
          <a:prstGeom prst="rect">
            <a:avLst/>
          </a:prstGeom>
          <a:noFill/>
        </p:spPr>
        <p:txBody>
          <a:bodyPr wrap="square" rtlCol="0">
            <a:spAutoFit/>
          </a:bodyPr>
          <a:lstStyle/>
          <a:p>
            <a:r>
              <a:rPr lang="es-ES" sz="2800" dirty="0" smtClean="0">
                <a:solidFill>
                  <a:srgbClr val="8666A9"/>
                </a:solidFill>
                <a:latin typeface="Verdana" pitchFamily="34" charset="0"/>
                <a:ea typeface="Verdana" pitchFamily="34" charset="0"/>
                <a:cs typeface="Verdana" pitchFamily="34" charset="0"/>
              </a:rPr>
              <a:t>COMUNICACIÓN </a:t>
            </a:r>
            <a:r>
              <a:rPr lang="es-ES" sz="2800" dirty="0" smtClean="0">
                <a:solidFill>
                  <a:srgbClr val="8666A9"/>
                </a:solidFill>
                <a:latin typeface="Verdana" pitchFamily="34" charset="0"/>
                <a:ea typeface="Verdana" pitchFamily="34" charset="0"/>
                <a:cs typeface="Verdana" pitchFamily="34" charset="0"/>
              </a:rPr>
              <a:t>A HIJOS </a:t>
            </a:r>
            <a:endParaRPr lang="es-ES" sz="2800" dirty="0" smtClean="0">
              <a:solidFill>
                <a:srgbClr val="7030A0"/>
              </a:solidFill>
              <a:latin typeface="Verdana" pitchFamily="34" charset="0"/>
              <a:ea typeface="Verdana" pitchFamily="34" charset="0"/>
              <a:cs typeface="Verdana" pitchFamily="34" charset="0"/>
            </a:endParaRPr>
          </a:p>
        </p:txBody>
      </p:sp>
      <p:sp>
        <p:nvSpPr>
          <p:cNvPr id="4" name="3 CuadroTexto"/>
          <p:cNvSpPr txBox="1"/>
          <p:nvPr/>
        </p:nvSpPr>
        <p:spPr>
          <a:xfrm>
            <a:off x="571472" y="2428868"/>
            <a:ext cx="8001056" cy="1631216"/>
          </a:xfrm>
          <a:prstGeom prst="rect">
            <a:avLst/>
          </a:prstGeom>
          <a:noFill/>
        </p:spPr>
        <p:txBody>
          <a:bodyPr wrap="square" rtlCol="0">
            <a:spAutoFit/>
          </a:bodyPr>
          <a:lstStyle/>
          <a:p>
            <a:pPr>
              <a:buFont typeface="Arial" pitchFamily="34" charset="0"/>
              <a:buChar char="•"/>
            </a:pPr>
            <a:r>
              <a:rPr lang="es-ES" sz="2000" dirty="0" smtClean="0">
                <a:solidFill>
                  <a:srgbClr val="00B050"/>
                </a:solidFill>
                <a:latin typeface="Verdana" pitchFamily="34" charset="0"/>
                <a:ea typeface="Verdana" pitchFamily="34" charset="0"/>
                <a:cs typeface="Verdana" pitchFamily="34" charset="0"/>
              </a:rPr>
              <a:t> Nombre del cáncer </a:t>
            </a:r>
          </a:p>
          <a:p>
            <a:pPr>
              <a:buFont typeface="Arial" pitchFamily="34" charset="0"/>
              <a:buChar char="•"/>
            </a:pPr>
            <a:r>
              <a:rPr lang="es-ES" sz="2000" dirty="0" smtClean="0">
                <a:solidFill>
                  <a:srgbClr val="00B050"/>
                </a:solidFill>
                <a:latin typeface="Verdana" pitchFamily="34" charset="0"/>
                <a:ea typeface="Verdana" pitchFamily="34" charset="0"/>
                <a:cs typeface="Verdana" pitchFamily="34" charset="0"/>
              </a:rPr>
              <a:t> En que parte se encuentra</a:t>
            </a:r>
          </a:p>
          <a:p>
            <a:pPr>
              <a:buFont typeface="Arial" pitchFamily="34" charset="0"/>
              <a:buChar char="•"/>
            </a:pPr>
            <a:r>
              <a:rPr lang="es-ES" sz="2000" dirty="0" smtClean="0">
                <a:solidFill>
                  <a:srgbClr val="00B050"/>
                </a:solidFill>
                <a:latin typeface="Verdana" pitchFamily="34" charset="0"/>
                <a:ea typeface="Verdana" pitchFamily="34" charset="0"/>
                <a:cs typeface="Verdana" pitchFamily="34" charset="0"/>
              </a:rPr>
              <a:t> Tratamiento a seguir </a:t>
            </a:r>
          </a:p>
          <a:p>
            <a:pPr>
              <a:buFont typeface="Arial" pitchFamily="34" charset="0"/>
              <a:buChar char="•"/>
            </a:pPr>
            <a:r>
              <a:rPr lang="es-ES" sz="2000" dirty="0" smtClean="0">
                <a:solidFill>
                  <a:srgbClr val="00B050"/>
                </a:solidFill>
                <a:latin typeface="Verdana" pitchFamily="34" charset="0"/>
                <a:ea typeface="Verdana" pitchFamily="34" charset="0"/>
                <a:cs typeface="Verdana" pitchFamily="34" charset="0"/>
              </a:rPr>
              <a:t> Cambios físicos</a:t>
            </a:r>
          </a:p>
          <a:p>
            <a:pPr>
              <a:buFont typeface="Arial" pitchFamily="34" charset="0"/>
              <a:buChar char="•"/>
            </a:pPr>
            <a:r>
              <a:rPr lang="es-ES" sz="2000" dirty="0" smtClean="0">
                <a:solidFill>
                  <a:srgbClr val="00B050"/>
                </a:solidFill>
                <a:latin typeface="Verdana" pitchFamily="34" charset="0"/>
                <a:ea typeface="Verdana" pitchFamily="34" charset="0"/>
                <a:cs typeface="Verdana" pitchFamily="34" charset="0"/>
              </a:rPr>
              <a:t> Cambios en la vida </a:t>
            </a:r>
            <a:r>
              <a:rPr lang="es-ES" sz="2000" dirty="0" smtClean="0">
                <a:solidFill>
                  <a:srgbClr val="00B050"/>
                </a:solidFill>
                <a:latin typeface="Verdana" pitchFamily="34" charset="0"/>
                <a:ea typeface="Verdana" pitchFamily="34" charset="0"/>
                <a:cs typeface="Verdana" pitchFamily="34" charset="0"/>
              </a:rPr>
              <a:t>familiar </a:t>
            </a:r>
            <a:endParaRPr lang="es-ES" sz="2000" dirty="0" smtClean="0">
              <a:solidFill>
                <a:srgbClr val="00B050"/>
              </a:solidFill>
              <a:latin typeface="Verdana" pitchFamily="34" charset="0"/>
              <a:ea typeface="Verdana" pitchFamily="34" charset="0"/>
              <a:cs typeface="Verdana" pitchFamily="34" charset="0"/>
            </a:endParaRPr>
          </a:p>
        </p:txBody>
      </p:sp>
      <p:pic>
        <p:nvPicPr>
          <p:cNvPr id="4098" name="Picture 2" descr="C:\Users\m.rojas\Desktop\images.jpg"/>
          <p:cNvPicPr>
            <a:picLocks noChangeAspect="1" noChangeArrowheads="1"/>
          </p:cNvPicPr>
          <p:nvPr/>
        </p:nvPicPr>
        <p:blipFill>
          <a:blip r:embed="rId3"/>
          <a:srcRect/>
          <a:stretch>
            <a:fillRect/>
          </a:stretch>
        </p:blipFill>
        <p:spPr bwMode="auto">
          <a:xfrm>
            <a:off x="3143240" y="4500570"/>
            <a:ext cx="2476500" cy="184785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c.mercader\Desktop\10 CONGRESO GEPAC\PLANTILLA POWERPOINT 10 CONGRESO GEPAC 2015\IMAGENES\INTERIOR_2_PPT_10_CONGRESO_GEPAC_2015.png"/>
          <p:cNvPicPr>
            <a:picLocks noChangeAspect="1" noChangeArrowheads="1"/>
          </p:cNvPicPr>
          <p:nvPr/>
        </p:nvPicPr>
        <p:blipFill>
          <a:blip r:embed="rId2"/>
          <a:srcRect/>
          <a:stretch>
            <a:fillRect/>
          </a:stretch>
        </p:blipFill>
        <p:spPr bwMode="auto">
          <a:xfrm>
            <a:off x="0" y="-428652"/>
            <a:ext cx="9144000" cy="7286652"/>
          </a:xfrm>
          <a:prstGeom prst="rect">
            <a:avLst/>
          </a:prstGeom>
          <a:noFill/>
        </p:spPr>
      </p:pic>
      <p:sp>
        <p:nvSpPr>
          <p:cNvPr id="5" name="4 CuadroTexto"/>
          <p:cNvSpPr txBox="1"/>
          <p:nvPr/>
        </p:nvSpPr>
        <p:spPr>
          <a:xfrm>
            <a:off x="2285984" y="260648"/>
            <a:ext cx="5357850" cy="677108"/>
          </a:xfrm>
          <a:prstGeom prst="rect">
            <a:avLst/>
          </a:prstGeom>
          <a:noFill/>
        </p:spPr>
        <p:txBody>
          <a:bodyPr wrap="square" rtlCol="0">
            <a:spAutoFit/>
          </a:bodyPr>
          <a:lstStyle/>
          <a:p>
            <a:pPr algn="ctr"/>
            <a:endParaRPr lang="es-ES" sz="2000" dirty="0" smtClean="0">
              <a:solidFill>
                <a:srgbClr val="00B050"/>
              </a:solidFill>
            </a:endParaRPr>
          </a:p>
          <a:p>
            <a:pPr algn="ctr"/>
            <a:r>
              <a:rPr lang="es-ES" b="1" dirty="0" smtClean="0">
                <a:solidFill>
                  <a:srgbClr val="7030A0"/>
                </a:solidFill>
              </a:rPr>
              <a:t>PAUTAS A SEGUIR </a:t>
            </a:r>
            <a:endParaRPr lang="es-ES" b="1" dirty="0" smtClean="0">
              <a:solidFill>
                <a:srgbClr val="7030A0"/>
              </a:solidFill>
              <a:latin typeface="Verdana" pitchFamily="34" charset="0"/>
              <a:ea typeface="Verdana" pitchFamily="34" charset="0"/>
              <a:cs typeface="Verdana" pitchFamily="34" charset="0"/>
            </a:endParaRPr>
          </a:p>
        </p:txBody>
      </p:sp>
      <p:sp>
        <p:nvSpPr>
          <p:cNvPr id="4" name="3 CuadroTexto"/>
          <p:cNvSpPr txBox="1"/>
          <p:nvPr/>
        </p:nvSpPr>
        <p:spPr>
          <a:xfrm>
            <a:off x="285720" y="785794"/>
            <a:ext cx="8501122" cy="4442242"/>
          </a:xfrm>
          <a:prstGeom prst="rect">
            <a:avLst/>
          </a:prstGeom>
          <a:noFill/>
        </p:spPr>
        <p:txBody>
          <a:bodyPr wrap="square" rtlCol="0">
            <a:spAutoFit/>
          </a:bodyPr>
          <a:lstStyle/>
          <a:p>
            <a:pPr algn="just"/>
            <a:endParaRPr lang="es-ES" sz="1600" dirty="0" smtClean="0">
              <a:solidFill>
                <a:srgbClr val="00B050"/>
              </a:solidFill>
            </a:endParaRPr>
          </a:p>
          <a:p>
            <a:pPr algn="just"/>
            <a:endParaRPr lang="es-ES" sz="1600" b="1" dirty="0" smtClean="0">
              <a:latin typeface="Arial" panose="020B0604020202020204" pitchFamily="34" charset="0"/>
              <a:cs typeface="Arial" panose="020B0604020202020204" pitchFamily="34" charset="0"/>
            </a:endParaRPr>
          </a:p>
          <a:p>
            <a:pPr algn="just">
              <a:lnSpc>
                <a:spcPct val="115000"/>
              </a:lnSpc>
              <a:spcAft>
                <a:spcPts val="800"/>
              </a:spcAft>
            </a:pPr>
            <a:r>
              <a:rPr lang="es-ES" sz="1600" dirty="0" smtClean="0">
                <a:solidFill>
                  <a:srgbClr val="00B050"/>
                </a:solidFill>
                <a:latin typeface="Arial" panose="020B0604020202020204" pitchFamily="34" charset="0"/>
                <a:ea typeface="Calibri" panose="020F0502020204030204" pitchFamily="34" charset="0"/>
                <a:cs typeface="Times New Roman" panose="02020603050405020304" pitchFamily="18" charset="0"/>
              </a:rPr>
              <a:t>Informarles </a:t>
            </a:r>
            <a:r>
              <a:rPr lang="es-ES" sz="1600" b="1" u="sng" dirty="0" smtClean="0">
                <a:solidFill>
                  <a:srgbClr val="00B050"/>
                </a:solidFill>
                <a:latin typeface="Arial" panose="020B0604020202020204" pitchFamily="34" charset="0"/>
                <a:ea typeface="Calibri" panose="020F0502020204030204" pitchFamily="34" charset="0"/>
                <a:cs typeface="Times New Roman" panose="02020603050405020304" pitchFamily="18" charset="0"/>
              </a:rPr>
              <a:t>lo más pronto posible </a:t>
            </a:r>
            <a:r>
              <a:rPr lang="es-ES" sz="1600" dirty="0" smtClean="0">
                <a:solidFill>
                  <a:srgbClr val="00B050"/>
                </a:solidFill>
                <a:latin typeface="Arial" panose="020B0604020202020204" pitchFamily="34" charset="0"/>
                <a:ea typeface="Calibri" panose="020F0502020204030204" pitchFamily="34" charset="0"/>
                <a:cs typeface="Times New Roman" panose="02020603050405020304" pitchFamily="18" charset="0"/>
              </a:rPr>
              <a:t>acerca de la enfermedad. </a:t>
            </a:r>
          </a:p>
          <a:p>
            <a:pPr algn="just">
              <a:lnSpc>
                <a:spcPct val="115000"/>
              </a:lnSpc>
              <a:spcAft>
                <a:spcPts val="800"/>
              </a:spcAft>
            </a:pPr>
            <a:r>
              <a:rPr lang="es-ES" sz="1600" dirty="0" smtClean="0">
                <a:solidFill>
                  <a:srgbClr val="00B050"/>
                </a:solidFill>
                <a:latin typeface="Arial" panose="020B0604020202020204" pitchFamily="34" charset="0"/>
                <a:ea typeface="Calibri" panose="020F0502020204030204" pitchFamily="34" charset="0"/>
                <a:cs typeface="Times New Roman" panose="02020603050405020304" pitchFamily="18" charset="0"/>
              </a:rPr>
              <a:t>Comienza la conversación de manera </a:t>
            </a:r>
            <a:r>
              <a:rPr lang="es-ES" sz="1600" b="1" u="sng" dirty="0" smtClean="0">
                <a:solidFill>
                  <a:srgbClr val="00B050"/>
                </a:solidFill>
                <a:latin typeface="Arial" panose="020B0604020202020204" pitchFamily="34" charset="0"/>
                <a:ea typeface="Calibri" panose="020F0502020204030204" pitchFamily="34" charset="0"/>
                <a:cs typeface="Times New Roman" panose="02020603050405020304" pitchFamily="18" charset="0"/>
              </a:rPr>
              <a:t>tranquila y sosegada</a:t>
            </a:r>
            <a:r>
              <a:rPr lang="es-ES" sz="1600" dirty="0" smtClean="0">
                <a:solidFill>
                  <a:srgbClr val="00B050"/>
                </a:solidFill>
                <a:latin typeface="Arial" panose="020B0604020202020204" pitchFamily="34" charset="0"/>
                <a:ea typeface="Calibri" panose="020F0502020204030204" pitchFamily="34" charset="0"/>
                <a:cs typeface="Times New Roman" panose="02020603050405020304" pitchFamily="18" charset="0"/>
              </a:rPr>
              <a:t>.</a:t>
            </a:r>
            <a:endParaRPr lang="es-ES" sz="1400" dirty="0" smtClean="0">
              <a:solidFill>
                <a:srgbClr val="00B050"/>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800"/>
              </a:spcAft>
            </a:pPr>
            <a:r>
              <a:rPr lang="es-ES" sz="1600" dirty="0" smtClean="0">
                <a:solidFill>
                  <a:srgbClr val="00B050"/>
                </a:solidFill>
                <a:latin typeface="Arial" panose="020B0604020202020204" pitchFamily="34" charset="0"/>
                <a:ea typeface="Calibri" panose="020F0502020204030204" pitchFamily="34" charset="0"/>
                <a:cs typeface="Times New Roman" panose="02020603050405020304" pitchFamily="18" charset="0"/>
              </a:rPr>
              <a:t>Proporciónales </a:t>
            </a:r>
            <a:r>
              <a:rPr lang="es-ES" sz="1600" dirty="0" smtClean="0">
                <a:solidFill>
                  <a:srgbClr val="00B050"/>
                </a:solidFill>
                <a:latin typeface="Arial" panose="020B0604020202020204" pitchFamily="34" charset="0"/>
                <a:ea typeface="Calibri" panose="020F0502020204030204" pitchFamily="34" charset="0"/>
                <a:cs typeface="Times New Roman" panose="02020603050405020304" pitchFamily="18" charset="0"/>
              </a:rPr>
              <a:t>siempre una </a:t>
            </a:r>
            <a:r>
              <a:rPr lang="es-ES" sz="1600" b="1" u="sng" dirty="0" smtClean="0">
                <a:solidFill>
                  <a:srgbClr val="00B050"/>
                </a:solidFill>
                <a:latin typeface="Arial" panose="020B0604020202020204" pitchFamily="34" charset="0"/>
                <a:ea typeface="Calibri" panose="020F0502020204030204" pitchFamily="34" charset="0"/>
                <a:cs typeface="Times New Roman" panose="02020603050405020304" pitchFamily="18" charset="0"/>
              </a:rPr>
              <a:t>información sencilla pero veraz</a:t>
            </a:r>
            <a:r>
              <a:rPr lang="es-ES" sz="1600" dirty="0" smtClean="0">
                <a:solidFill>
                  <a:srgbClr val="00B050"/>
                </a:solidFill>
                <a:latin typeface="Arial" panose="020B0604020202020204" pitchFamily="34" charset="0"/>
                <a:ea typeface="Calibri" panose="020F0502020204030204" pitchFamily="34" charset="0"/>
                <a:cs typeface="Times New Roman" panose="02020603050405020304" pitchFamily="18" charset="0"/>
              </a:rPr>
              <a:t>.</a:t>
            </a:r>
            <a:endParaRPr lang="es-ES" sz="1400" dirty="0" smtClean="0">
              <a:solidFill>
                <a:srgbClr val="00B050"/>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800"/>
              </a:spcAft>
            </a:pPr>
            <a:r>
              <a:rPr lang="es-ES" sz="1600" dirty="0" smtClean="0">
                <a:solidFill>
                  <a:srgbClr val="00B050"/>
                </a:solidFill>
                <a:latin typeface="Arial" panose="020B0604020202020204" pitchFamily="34" charset="0"/>
                <a:ea typeface="Calibri" panose="020F0502020204030204" pitchFamily="34" charset="0"/>
                <a:cs typeface="Times New Roman" panose="02020603050405020304" pitchFamily="18" charset="0"/>
              </a:rPr>
              <a:t>Hazles saber que sus padres van a estar siempre disponibles </a:t>
            </a:r>
            <a:r>
              <a:rPr lang="es-ES" sz="1600" b="1" u="sng" dirty="0" smtClean="0">
                <a:solidFill>
                  <a:srgbClr val="00B050"/>
                </a:solidFill>
                <a:latin typeface="Arial" panose="020B0604020202020204" pitchFamily="34" charset="0"/>
                <a:ea typeface="Calibri" panose="020F0502020204030204" pitchFamily="34" charset="0"/>
                <a:cs typeface="Times New Roman" panose="02020603050405020304" pitchFamily="18" charset="0"/>
              </a:rPr>
              <a:t>para resolver sus dudas y compartir sus miedos</a:t>
            </a:r>
            <a:r>
              <a:rPr lang="es-ES" sz="1600" dirty="0" smtClean="0">
                <a:solidFill>
                  <a:srgbClr val="00B050"/>
                </a:solidFill>
                <a:latin typeface="Arial" panose="020B0604020202020204" pitchFamily="34" charset="0"/>
                <a:ea typeface="Calibri" panose="020F0502020204030204" pitchFamily="34" charset="0"/>
                <a:cs typeface="Times New Roman" panose="02020603050405020304" pitchFamily="18" charset="0"/>
              </a:rPr>
              <a:t>.</a:t>
            </a:r>
            <a:endParaRPr lang="es-ES" sz="1400" dirty="0" smtClean="0">
              <a:solidFill>
                <a:srgbClr val="00B050"/>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800"/>
              </a:spcAft>
            </a:pPr>
            <a:r>
              <a:rPr lang="es-ES" sz="1600" dirty="0" smtClean="0">
                <a:solidFill>
                  <a:srgbClr val="00B050"/>
                </a:solidFill>
                <a:latin typeface="Arial" panose="020B0604020202020204" pitchFamily="34" charset="0"/>
                <a:ea typeface="Calibri" panose="020F0502020204030204" pitchFamily="34" charset="0"/>
                <a:cs typeface="Times New Roman" panose="02020603050405020304" pitchFamily="18" charset="0"/>
              </a:rPr>
              <a:t>Permitir que tu hijo </a:t>
            </a:r>
            <a:r>
              <a:rPr lang="es-ES" sz="1600" b="1" u="sng" dirty="0" smtClean="0">
                <a:solidFill>
                  <a:srgbClr val="00B050"/>
                </a:solidFill>
                <a:latin typeface="Arial" panose="020B0604020202020204" pitchFamily="34" charset="0"/>
                <a:ea typeface="Calibri" panose="020F0502020204030204" pitchFamily="34" charset="0"/>
                <a:cs typeface="Times New Roman" panose="02020603050405020304" pitchFamily="18" charset="0"/>
              </a:rPr>
              <a:t>exprese sus sentimientos y conocimientos</a:t>
            </a:r>
            <a:r>
              <a:rPr lang="es-ES" sz="1600" dirty="0" smtClean="0">
                <a:solidFill>
                  <a:srgbClr val="00B050"/>
                </a:solidFill>
                <a:latin typeface="Arial" panose="020B0604020202020204" pitchFamily="34" charset="0"/>
                <a:ea typeface="Calibri" panose="020F0502020204030204" pitchFamily="34" charset="0"/>
                <a:cs typeface="Times New Roman" panose="02020603050405020304" pitchFamily="18" charset="0"/>
              </a:rPr>
              <a:t> acerca del cáncer y también los </a:t>
            </a:r>
            <a:r>
              <a:rPr lang="es-ES" sz="1600" b="1" u="sng" dirty="0" smtClean="0">
                <a:solidFill>
                  <a:srgbClr val="00B050"/>
                </a:solidFill>
                <a:latin typeface="Arial" panose="020B0604020202020204" pitchFamily="34" charset="0"/>
                <a:ea typeface="Calibri" panose="020F0502020204030204" pitchFamily="34" charset="0"/>
                <a:cs typeface="Times New Roman" panose="02020603050405020304" pitchFamily="18" charset="0"/>
              </a:rPr>
              <a:t>miedos relacionados con esta enfermedad</a:t>
            </a:r>
            <a:r>
              <a:rPr lang="es-ES" sz="1600" dirty="0" smtClean="0">
                <a:solidFill>
                  <a:srgbClr val="00B050"/>
                </a:solidFill>
                <a:latin typeface="Arial" panose="020B0604020202020204" pitchFamily="34" charset="0"/>
                <a:ea typeface="Calibri" panose="020F0502020204030204" pitchFamily="34" charset="0"/>
                <a:cs typeface="Times New Roman" panose="02020603050405020304" pitchFamily="18" charset="0"/>
              </a:rPr>
              <a:t>. </a:t>
            </a:r>
          </a:p>
          <a:p>
            <a:pPr algn="just">
              <a:lnSpc>
                <a:spcPct val="115000"/>
              </a:lnSpc>
              <a:spcAft>
                <a:spcPts val="800"/>
              </a:spcAft>
            </a:pPr>
            <a:r>
              <a:rPr lang="es-ES" sz="1600" dirty="0" smtClean="0">
                <a:solidFill>
                  <a:srgbClr val="00B050"/>
                </a:solidFill>
                <a:latin typeface="Arial" panose="020B0604020202020204" pitchFamily="34" charset="0"/>
                <a:ea typeface="Calibri" panose="020F0502020204030204" pitchFamily="34" charset="0"/>
                <a:cs typeface="Times New Roman" panose="02020603050405020304" pitchFamily="18" charset="0"/>
              </a:rPr>
              <a:t>Elegir el </a:t>
            </a:r>
            <a:r>
              <a:rPr lang="es-ES" sz="1600" b="1" u="sng" dirty="0" smtClean="0">
                <a:solidFill>
                  <a:srgbClr val="00B050"/>
                </a:solidFill>
                <a:latin typeface="Arial" panose="020B0604020202020204" pitchFamily="34" charset="0"/>
                <a:ea typeface="Calibri" panose="020F0502020204030204" pitchFamily="34" charset="0"/>
                <a:cs typeface="Times New Roman" panose="02020603050405020304" pitchFamily="18" charset="0"/>
              </a:rPr>
              <a:t>momento adecuado</a:t>
            </a:r>
            <a:r>
              <a:rPr lang="es-ES" sz="1600" b="1" dirty="0" smtClean="0">
                <a:solidFill>
                  <a:srgbClr val="00B050"/>
                </a:solidFill>
                <a:latin typeface="Arial" panose="020B0604020202020204" pitchFamily="34" charset="0"/>
                <a:ea typeface="Calibri" panose="020F0502020204030204" pitchFamily="34" charset="0"/>
                <a:cs typeface="Times New Roman" panose="02020603050405020304" pitchFamily="18" charset="0"/>
              </a:rPr>
              <a:t> </a:t>
            </a:r>
            <a:r>
              <a:rPr lang="es-ES" sz="1600" dirty="0" smtClean="0">
                <a:solidFill>
                  <a:srgbClr val="00B050"/>
                </a:solidFill>
                <a:latin typeface="Arial" panose="020B0604020202020204" pitchFamily="34" charset="0"/>
                <a:ea typeface="Calibri" panose="020F0502020204030204" pitchFamily="34" charset="0"/>
                <a:cs typeface="Times New Roman" panose="02020603050405020304" pitchFamily="18" charset="0"/>
              </a:rPr>
              <a:t>para hablar con tus hijos.</a:t>
            </a:r>
            <a:endParaRPr lang="es-ES" sz="1600" dirty="0" smtClean="0">
              <a:solidFill>
                <a:srgbClr val="00B050"/>
              </a:solidFill>
            </a:endParaRPr>
          </a:p>
          <a:p>
            <a:pPr algn="just">
              <a:lnSpc>
                <a:spcPct val="115000"/>
              </a:lnSpc>
              <a:spcAft>
                <a:spcPts val="800"/>
              </a:spcAft>
            </a:pPr>
            <a:r>
              <a:rPr lang="es-ES" sz="1600" b="1" u="sng" dirty="0" smtClean="0">
                <a:solidFill>
                  <a:srgbClr val="00B050"/>
                </a:solidFill>
                <a:latin typeface="Arial" panose="020B0604020202020204" pitchFamily="34" charset="0"/>
                <a:ea typeface="Calibri" panose="020F0502020204030204" pitchFamily="34" charset="0"/>
                <a:cs typeface="Times New Roman" panose="02020603050405020304" pitchFamily="18" charset="0"/>
              </a:rPr>
              <a:t>Informarles de lo que pasa de manera continuada</a:t>
            </a:r>
            <a:r>
              <a:rPr lang="es-ES" sz="1600" dirty="0" smtClean="0">
                <a:solidFill>
                  <a:srgbClr val="00B050"/>
                </a:solidFill>
                <a:latin typeface="Arial" panose="020B0604020202020204" pitchFamily="34" charset="0"/>
                <a:ea typeface="Calibri" panose="020F0502020204030204" pitchFamily="34" charset="0"/>
                <a:cs typeface="Times New Roman" panose="02020603050405020304" pitchFamily="18" charset="0"/>
              </a:rPr>
              <a:t>. Debe haber un flujo continuo de información entre padres e hijos</a:t>
            </a:r>
            <a:r>
              <a:rPr lang="es-ES" sz="1600" dirty="0" smtClean="0">
                <a:latin typeface="Arial" panose="020B0604020202020204" pitchFamily="34" charset="0"/>
                <a:ea typeface="Calibri" panose="020F0502020204030204" pitchFamily="34" charset="0"/>
                <a:cs typeface="Times New Roman" panose="02020603050405020304" pitchFamily="18" charset="0"/>
              </a:rPr>
              <a:t>.</a:t>
            </a:r>
            <a:endParaRPr lang="es-ES" sz="1400" dirty="0" smtClean="0">
              <a:latin typeface="Calibri" panose="020F0502020204030204" pitchFamily="34" charset="0"/>
              <a:ea typeface="Calibri" panose="020F0502020204030204" pitchFamily="34" charset="0"/>
              <a:cs typeface="Times New Roman" panose="02020603050405020304" pitchFamily="18" charset="0"/>
            </a:endParaRPr>
          </a:p>
          <a:p>
            <a:pPr lvl="0"/>
            <a:endParaRPr lang="es-ES" sz="2000" dirty="0" smtClean="0">
              <a:solidFill>
                <a:srgbClr val="00B050"/>
              </a:solidFill>
              <a:latin typeface="Arial" panose="020B0604020202020204" pitchFamily="34" charset="0"/>
              <a:cs typeface="Arial" panose="020B060402020202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c.mercader\Desktop\10 CONGRESO GEPAC\PLANTILLA POWERPOINT 10 CONGRESO GEPAC 2015\IMAGENES\INTERIOR_2_PPT_10_CONGRESO_GEPAC_2015.png"/>
          <p:cNvPicPr>
            <a:picLocks noChangeAspect="1" noChangeArrowheads="1"/>
          </p:cNvPicPr>
          <p:nvPr/>
        </p:nvPicPr>
        <p:blipFill>
          <a:blip r:embed="rId2"/>
          <a:srcRect/>
          <a:stretch>
            <a:fillRect/>
          </a:stretch>
        </p:blipFill>
        <p:spPr bwMode="auto">
          <a:xfrm>
            <a:off x="0" y="-428652"/>
            <a:ext cx="9144000" cy="7286652"/>
          </a:xfrm>
          <a:prstGeom prst="rect">
            <a:avLst/>
          </a:prstGeom>
          <a:noFill/>
        </p:spPr>
      </p:pic>
      <p:sp>
        <p:nvSpPr>
          <p:cNvPr id="5" name="4 CuadroTexto"/>
          <p:cNvSpPr txBox="1"/>
          <p:nvPr/>
        </p:nvSpPr>
        <p:spPr>
          <a:xfrm>
            <a:off x="2301768" y="447240"/>
            <a:ext cx="5357850" cy="677108"/>
          </a:xfrm>
          <a:prstGeom prst="rect">
            <a:avLst/>
          </a:prstGeom>
          <a:noFill/>
        </p:spPr>
        <p:txBody>
          <a:bodyPr wrap="square" rtlCol="0">
            <a:spAutoFit/>
          </a:bodyPr>
          <a:lstStyle/>
          <a:p>
            <a:pPr algn="ctr"/>
            <a:endParaRPr lang="es-ES" sz="2000" dirty="0" smtClean="0">
              <a:solidFill>
                <a:srgbClr val="00B050"/>
              </a:solidFill>
            </a:endParaRPr>
          </a:p>
          <a:p>
            <a:pPr algn="ctr"/>
            <a:r>
              <a:rPr lang="es-ES" dirty="0" smtClean="0">
                <a:solidFill>
                  <a:srgbClr val="7030A0"/>
                </a:solidFill>
              </a:rPr>
              <a:t>PAUTAS A SEGUIR </a:t>
            </a:r>
            <a:endParaRPr lang="es-ES" b="1" dirty="0" smtClean="0">
              <a:solidFill>
                <a:srgbClr val="7030A0"/>
              </a:solidFill>
              <a:latin typeface="Verdana" pitchFamily="34" charset="0"/>
              <a:ea typeface="Verdana" pitchFamily="34" charset="0"/>
              <a:cs typeface="Verdana" pitchFamily="34" charset="0"/>
            </a:endParaRPr>
          </a:p>
        </p:txBody>
      </p:sp>
      <p:sp>
        <p:nvSpPr>
          <p:cNvPr id="4" name="3 CuadroTexto"/>
          <p:cNvSpPr txBox="1"/>
          <p:nvPr/>
        </p:nvSpPr>
        <p:spPr>
          <a:xfrm>
            <a:off x="285720" y="785794"/>
            <a:ext cx="8501122" cy="4058034"/>
          </a:xfrm>
          <a:prstGeom prst="rect">
            <a:avLst/>
          </a:prstGeom>
          <a:noFill/>
        </p:spPr>
        <p:txBody>
          <a:bodyPr wrap="square" rtlCol="0">
            <a:spAutoFit/>
          </a:bodyPr>
          <a:lstStyle/>
          <a:p>
            <a:pPr algn="just"/>
            <a:endParaRPr lang="es-ES" sz="1600" dirty="0" smtClean="0">
              <a:solidFill>
                <a:srgbClr val="00B050"/>
              </a:solidFill>
            </a:endParaRPr>
          </a:p>
          <a:p>
            <a:pPr algn="just">
              <a:lnSpc>
                <a:spcPct val="115000"/>
              </a:lnSpc>
              <a:spcAft>
                <a:spcPts val="800"/>
              </a:spcAft>
            </a:pPr>
            <a:endParaRPr lang="es-ES" sz="1600" b="1" u="sng" dirty="0" smtClean="0">
              <a:solidFill>
                <a:srgbClr val="00B050"/>
              </a:solidFill>
              <a:latin typeface="Arial" panose="020B0604020202020204" pitchFamily="34" charset="0"/>
              <a:ea typeface="Calibri" panose="020F0502020204030204" pitchFamily="34" charset="0"/>
              <a:cs typeface="Times New Roman" panose="02020603050405020304" pitchFamily="18" charset="0"/>
            </a:endParaRPr>
          </a:p>
          <a:p>
            <a:pPr algn="just">
              <a:lnSpc>
                <a:spcPct val="115000"/>
              </a:lnSpc>
              <a:spcAft>
                <a:spcPts val="800"/>
              </a:spcAft>
            </a:pPr>
            <a:r>
              <a:rPr lang="es-ES" sz="1600" b="1" u="sng" dirty="0" smtClean="0">
                <a:solidFill>
                  <a:srgbClr val="00B050"/>
                </a:solidFill>
                <a:latin typeface="Arial" panose="020B0604020202020204" pitchFamily="34" charset="0"/>
                <a:ea typeface="Calibri" panose="020F0502020204030204" pitchFamily="34" charset="0"/>
                <a:cs typeface="Times New Roman" panose="02020603050405020304" pitchFamily="18" charset="0"/>
              </a:rPr>
              <a:t>No tener miedo a reconocer que no tienes todas las respuestas</a:t>
            </a:r>
            <a:r>
              <a:rPr lang="es-ES" sz="1600" b="1" dirty="0" smtClean="0">
                <a:solidFill>
                  <a:srgbClr val="00B050"/>
                </a:solidFill>
                <a:latin typeface="Arial" panose="020B0604020202020204" pitchFamily="34" charset="0"/>
                <a:ea typeface="Calibri" panose="020F0502020204030204" pitchFamily="34" charset="0"/>
                <a:cs typeface="Times New Roman" panose="02020603050405020304" pitchFamily="18" charset="0"/>
              </a:rPr>
              <a:t> </a:t>
            </a:r>
            <a:r>
              <a:rPr lang="es-ES" sz="1600" dirty="0" smtClean="0">
                <a:solidFill>
                  <a:srgbClr val="00B050"/>
                </a:solidFill>
                <a:latin typeface="Arial" panose="020B0604020202020204" pitchFamily="34" charset="0"/>
                <a:ea typeface="Calibri" panose="020F0502020204030204" pitchFamily="34" charset="0"/>
                <a:cs typeface="Times New Roman" panose="02020603050405020304" pitchFamily="18" charset="0"/>
              </a:rPr>
              <a:t>acerca de lo que puede suceder. </a:t>
            </a:r>
          </a:p>
          <a:p>
            <a:pPr algn="just">
              <a:lnSpc>
                <a:spcPct val="115000"/>
              </a:lnSpc>
              <a:spcAft>
                <a:spcPts val="800"/>
              </a:spcAft>
            </a:pPr>
            <a:r>
              <a:rPr lang="es-ES" sz="1600" b="1" u="sng" dirty="0" smtClean="0">
                <a:solidFill>
                  <a:srgbClr val="7030A0"/>
                </a:solidFill>
                <a:latin typeface="Arial" panose="020B0604020202020204" pitchFamily="34" charset="0"/>
                <a:ea typeface="Calibri" panose="020F0502020204030204" pitchFamily="34" charset="0"/>
                <a:cs typeface="Times New Roman" panose="02020603050405020304" pitchFamily="18" charset="0"/>
              </a:rPr>
              <a:t>No utilizar cuentos de hadas o metáforas</a:t>
            </a:r>
            <a:r>
              <a:rPr lang="es-ES" sz="1600" b="1" dirty="0" smtClean="0">
                <a:solidFill>
                  <a:srgbClr val="7030A0"/>
                </a:solidFill>
                <a:latin typeface="Arial" panose="020B0604020202020204" pitchFamily="34" charset="0"/>
                <a:ea typeface="Calibri" panose="020F0502020204030204" pitchFamily="34" charset="0"/>
                <a:cs typeface="Times New Roman" panose="02020603050405020304" pitchFamily="18" charset="0"/>
              </a:rPr>
              <a:t> </a:t>
            </a:r>
            <a:r>
              <a:rPr lang="es-ES" sz="1600" dirty="0" smtClean="0">
                <a:solidFill>
                  <a:srgbClr val="00B050"/>
                </a:solidFill>
                <a:latin typeface="Arial" panose="020B0604020202020204" pitchFamily="34" charset="0"/>
                <a:ea typeface="Calibri" panose="020F0502020204030204" pitchFamily="34" charset="0"/>
                <a:cs typeface="Times New Roman" panose="02020603050405020304" pitchFamily="18" charset="0"/>
              </a:rPr>
              <a:t>para explicar tu enfermedad.</a:t>
            </a:r>
            <a:endParaRPr lang="es-ES" sz="1400" dirty="0" smtClean="0">
              <a:solidFill>
                <a:srgbClr val="00B050"/>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800"/>
              </a:spcAft>
            </a:pPr>
            <a:r>
              <a:rPr lang="es-ES" sz="1600" b="1" u="sng" dirty="0" smtClean="0">
                <a:solidFill>
                  <a:srgbClr val="00B050"/>
                </a:solidFill>
                <a:latin typeface="Arial" panose="020B0604020202020204" pitchFamily="34" charset="0"/>
                <a:ea typeface="Calibri" panose="020F0502020204030204" pitchFamily="34" charset="0"/>
                <a:cs typeface="Times New Roman" panose="02020603050405020304" pitchFamily="18" charset="0"/>
              </a:rPr>
              <a:t>Permite cualquier expresión afectiva de tu hijo</a:t>
            </a:r>
            <a:r>
              <a:rPr lang="es-ES" sz="1600" b="1" dirty="0" smtClean="0">
                <a:solidFill>
                  <a:srgbClr val="00B050"/>
                </a:solidFill>
                <a:latin typeface="Arial" panose="020B0604020202020204" pitchFamily="34" charset="0"/>
                <a:ea typeface="Calibri" panose="020F0502020204030204" pitchFamily="34" charset="0"/>
                <a:cs typeface="Times New Roman" panose="02020603050405020304" pitchFamily="18" charset="0"/>
              </a:rPr>
              <a:t> </a:t>
            </a:r>
            <a:r>
              <a:rPr lang="es-ES" sz="1600" dirty="0" smtClean="0">
                <a:solidFill>
                  <a:srgbClr val="00B050"/>
                </a:solidFill>
                <a:latin typeface="Arial" panose="020B0604020202020204" pitchFamily="34" charset="0"/>
                <a:ea typeface="Calibri" panose="020F0502020204030204" pitchFamily="34" charset="0"/>
                <a:cs typeface="Times New Roman" panose="02020603050405020304" pitchFamily="18" charset="0"/>
              </a:rPr>
              <a:t>durante la conversación. Es importante que le ofrezcas tu apoyo y ayuda en todo momento.</a:t>
            </a:r>
            <a:endParaRPr lang="es-ES" sz="1400" dirty="0" smtClean="0">
              <a:solidFill>
                <a:srgbClr val="00B050"/>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800"/>
              </a:spcAft>
            </a:pPr>
            <a:r>
              <a:rPr lang="es-ES" sz="1600" dirty="0" smtClean="0">
                <a:solidFill>
                  <a:srgbClr val="00B050"/>
                </a:solidFill>
                <a:latin typeface="Arial" panose="020B0604020202020204" pitchFamily="34" charset="0"/>
                <a:ea typeface="Calibri" panose="020F0502020204030204" pitchFamily="34" charset="0"/>
                <a:cs typeface="Times New Roman" panose="02020603050405020304" pitchFamily="18" charset="0"/>
              </a:rPr>
              <a:t>Explícales, a priori, que el padre o madre afectado/a por la enfermedad puede </a:t>
            </a:r>
            <a:r>
              <a:rPr lang="es-ES" sz="1600" b="1" u="sng" dirty="0" smtClean="0">
                <a:solidFill>
                  <a:srgbClr val="00B050"/>
                </a:solidFill>
                <a:latin typeface="Arial" panose="020B0604020202020204" pitchFamily="34" charset="0"/>
                <a:ea typeface="Calibri" panose="020F0502020204030204" pitchFamily="34" charset="0"/>
                <a:cs typeface="Times New Roman" panose="02020603050405020304" pitchFamily="18" charset="0"/>
              </a:rPr>
              <a:t>presentar malestar físico durante unos días</a:t>
            </a:r>
            <a:r>
              <a:rPr lang="es-ES" sz="1600" b="1" dirty="0" smtClean="0">
                <a:solidFill>
                  <a:srgbClr val="00B050"/>
                </a:solidFill>
                <a:latin typeface="Arial" panose="020B0604020202020204" pitchFamily="34" charset="0"/>
                <a:ea typeface="Calibri" panose="020F0502020204030204" pitchFamily="34" charset="0"/>
                <a:cs typeface="Times New Roman" panose="02020603050405020304" pitchFamily="18" charset="0"/>
              </a:rPr>
              <a:t> </a:t>
            </a:r>
            <a:r>
              <a:rPr lang="es-ES" sz="1600" dirty="0" smtClean="0">
                <a:solidFill>
                  <a:srgbClr val="00B050"/>
                </a:solidFill>
                <a:latin typeface="Arial" panose="020B0604020202020204" pitchFamily="34" charset="0"/>
                <a:ea typeface="Calibri" panose="020F0502020204030204" pitchFamily="34" charset="0"/>
                <a:cs typeface="Times New Roman" panose="02020603050405020304" pitchFamily="18" charset="0"/>
              </a:rPr>
              <a:t>para, tras ellos, sentirse algo mejor, </a:t>
            </a:r>
            <a:r>
              <a:rPr lang="es-ES" sz="1600" b="1" u="sng" dirty="0" smtClean="0">
                <a:solidFill>
                  <a:srgbClr val="00B050"/>
                </a:solidFill>
                <a:latin typeface="Arial" panose="020B0604020202020204" pitchFamily="34" charset="0"/>
                <a:ea typeface="Calibri" panose="020F0502020204030204" pitchFamily="34" charset="0"/>
                <a:cs typeface="Times New Roman" panose="02020603050405020304" pitchFamily="18" charset="0"/>
              </a:rPr>
              <a:t>atribuyéndolo al tratamiento oncológico</a:t>
            </a:r>
            <a:r>
              <a:rPr lang="es-ES" sz="1600" dirty="0" smtClean="0">
                <a:solidFill>
                  <a:srgbClr val="00B050"/>
                </a:solidFill>
                <a:latin typeface="Arial" panose="020B0604020202020204" pitchFamily="34" charset="0"/>
                <a:ea typeface="Calibri" panose="020F0502020204030204" pitchFamily="34" charset="0"/>
                <a:cs typeface="Times New Roman" panose="02020603050405020304" pitchFamily="18" charset="0"/>
              </a:rPr>
              <a:t>.</a:t>
            </a:r>
          </a:p>
          <a:p>
            <a:pPr algn="just">
              <a:lnSpc>
                <a:spcPct val="115000"/>
              </a:lnSpc>
              <a:spcAft>
                <a:spcPts val="800"/>
              </a:spcAft>
            </a:pPr>
            <a:endParaRPr lang="es-ES" sz="1400" dirty="0" smtClean="0">
              <a:solidFill>
                <a:srgbClr val="00B050"/>
              </a:solidFill>
              <a:latin typeface="Calibri" panose="020F0502020204030204" pitchFamily="34" charset="0"/>
              <a:ea typeface="Calibri" panose="020F0502020204030204" pitchFamily="34" charset="0"/>
              <a:cs typeface="Times New Roman" panose="02020603050405020304" pitchFamily="18" charset="0"/>
            </a:endParaRPr>
          </a:p>
          <a:p>
            <a:pPr lvl="0"/>
            <a:endParaRPr lang="es-ES" sz="2000" dirty="0" smtClean="0">
              <a:solidFill>
                <a:srgbClr val="00B050"/>
              </a:solidFill>
              <a:latin typeface="Arial" panose="020B0604020202020204" pitchFamily="34" charset="0"/>
              <a:cs typeface="Arial" panose="020B060402020202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c.mercader\Desktop\10 CONGRESO GEPAC\PLANTILLA POWERPOINT 10 CONGRESO GEPAC 2015\IMAGENES\INTERIOR_2_PPT_10_CONGRESO_GEPAC_2015.png"/>
          <p:cNvPicPr>
            <a:picLocks noChangeAspect="1" noChangeArrowheads="1"/>
          </p:cNvPicPr>
          <p:nvPr/>
        </p:nvPicPr>
        <p:blipFill>
          <a:blip r:embed="rId2"/>
          <a:srcRect/>
          <a:stretch>
            <a:fillRect/>
          </a:stretch>
        </p:blipFill>
        <p:spPr bwMode="auto">
          <a:xfrm>
            <a:off x="0" y="0"/>
            <a:ext cx="9144000" cy="6859211"/>
          </a:xfrm>
          <a:prstGeom prst="rect">
            <a:avLst/>
          </a:prstGeom>
          <a:noFill/>
        </p:spPr>
      </p:pic>
      <p:sp>
        <p:nvSpPr>
          <p:cNvPr id="5" name="4 CuadroTexto"/>
          <p:cNvSpPr txBox="1"/>
          <p:nvPr/>
        </p:nvSpPr>
        <p:spPr>
          <a:xfrm>
            <a:off x="571472" y="1643050"/>
            <a:ext cx="8001056" cy="461665"/>
          </a:xfrm>
          <a:prstGeom prst="rect">
            <a:avLst/>
          </a:prstGeom>
          <a:noFill/>
        </p:spPr>
        <p:txBody>
          <a:bodyPr wrap="square" rtlCol="0">
            <a:spAutoFit/>
          </a:bodyPr>
          <a:lstStyle/>
          <a:p>
            <a:r>
              <a:rPr lang="es-ES" sz="2400" dirty="0" smtClean="0">
                <a:solidFill>
                  <a:srgbClr val="8666A9"/>
                </a:solidFill>
                <a:latin typeface="Verdana" pitchFamily="34" charset="0"/>
                <a:ea typeface="Verdana" pitchFamily="34" charset="0"/>
                <a:cs typeface="Verdana" pitchFamily="34" charset="0"/>
              </a:rPr>
              <a:t>COMUNICACIÓN </a:t>
            </a:r>
            <a:r>
              <a:rPr lang="es-ES" sz="2400" dirty="0" smtClean="0">
                <a:solidFill>
                  <a:srgbClr val="8666A9"/>
                </a:solidFill>
                <a:latin typeface="Verdana" pitchFamily="34" charset="0"/>
                <a:ea typeface="Verdana" pitchFamily="34" charset="0"/>
                <a:cs typeface="Verdana" pitchFamily="34" charset="0"/>
              </a:rPr>
              <a:t>HIJO SEGÚN </a:t>
            </a:r>
            <a:r>
              <a:rPr lang="es-ES" sz="2400" dirty="0" smtClean="0">
                <a:solidFill>
                  <a:srgbClr val="8666A9"/>
                </a:solidFill>
                <a:latin typeface="Verdana" pitchFamily="34" charset="0"/>
                <a:ea typeface="Verdana" pitchFamily="34" charset="0"/>
                <a:cs typeface="Verdana" pitchFamily="34" charset="0"/>
              </a:rPr>
              <a:t>EDAD </a:t>
            </a:r>
            <a:endParaRPr lang="es-ES" sz="2400" dirty="0" smtClean="0">
              <a:solidFill>
                <a:srgbClr val="7030A0"/>
              </a:solidFill>
              <a:latin typeface="Verdana" pitchFamily="34" charset="0"/>
              <a:ea typeface="Verdana" pitchFamily="34" charset="0"/>
              <a:cs typeface="Verdana" pitchFamily="34" charset="0"/>
            </a:endParaRPr>
          </a:p>
        </p:txBody>
      </p:sp>
      <p:sp>
        <p:nvSpPr>
          <p:cNvPr id="4" name="3 CuadroTexto"/>
          <p:cNvSpPr txBox="1"/>
          <p:nvPr/>
        </p:nvSpPr>
        <p:spPr>
          <a:xfrm>
            <a:off x="357158" y="2500306"/>
            <a:ext cx="8215370" cy="2626360"/>
          </a:xfrm>
          <a:prstGeom prst="rect">
            <a:avLst/>
          </a:prstGeom>
          <a:noFill/>
        </p:spPr>
        <p:txBody>
          <a:bodyPr wrap="square" rtlCol="0">
            <a:spAutoFit/>
          </a:bodyPr>
          <a:lstStyle/>
          <a:p>
            <a:pPr algn="just">
              <a:lnSpc>
                <a:spcPct val="115000"/>
              </a:lnSpc>
              <a:spcAft>
                <a:spcPts val="800"/>
              </a:spcAft>
            </a:pPr>
            <a:r>
              <a:rPr lang="es-ES" sz="2000" dirty="0" smtClean="0">
                <a:solidFill>
                  <a:srgbClr val="00B050"/>
                </a:solidFill>
                <a:latin typeface="Verdana" pitchFamily="34" charset="0"/>
                <a:ea typeface="Verdana" pitchFamily="34" charset="0"/>
                <a:cs typeface="Verdana" pitchFamily="34" charset="0"/>
              </a:rPr>
              <a:t> </a:t>
            </a:r>
            <a:r>
              <a:rPr lang="es-ES" sz="2000" b="1" u="sng" dirty="0" smtClean="0">
                <a:solidFill>
                  <a:schemeClr val="accent4">
                    <a:lumMod val="50000"/>
                  </a:schemeClr>
                </a:solidFill>
                <a:latin typeface="Arial" panose="020B0604020202020204" pitchFamily="34" charset="0"/>
                <a:ea typeface="Calibri" panose="020F0502020204030204" pitchFamily="34" charset="0"/>
                <a:cs typeface="Times New Roman" panose="02020603050405020304" pitchFamily="18" charset="0"/>
              </a:rPr>
              <a:t>Hasta los 2 años:</a:t>
            </a:r>
            <a:r>
              <a:rPr lang="es-ES" sz="2000" dirty="0" smtClean="0">
                <a:solidFill>
                  <a:schemeClr val="accent4">
                    <a:lumMod val="50000"/>
                  </a:schemeClr>
                </a:solidFill>
                <a:latin typeface="Arial" panose="020B0604020202020204" pitchFamily="34" charset="0"/>
                <a:ea typeface="Calibri" panose="020F0502020204030204" pitchFamily="34" charset="0"/>
                <a:cs typeface="Times New Roman" panose="02020603050405020304" pitchFamily="18" charset="0"/>
              </a:rPr>
              <a:t> </a:t>
            </a:r>
            <a:r>
              <a:rPr lang="es-ES" sz="2000" dirty="0" smtClean="0">
                <a:solidFill>
                  <a:srgbClr val="00B050"/>
                </a:solidFill>
                <a:latin typeface="Arial" panose="020B0604020202020204" pitchFamily="34" charset="0"/>
                <a:ea typeface="Calibri" panose="020F0502020204030204" pitchFamily="34" charset="0"/>
                <a:cs typeface="Times New Roman" panose="02020603050405020304" pitchFamily="18" charset="0"/>
              </a:rPr>
              <a:t>el niño </a:t>
            </a:r>
            <a:r>
              <a:rPr lang="es-ES" sz="2000" b="1" dirty="0" smtClean="0">
                <a:solidFill>
                  <a:srgbClr val="00B050"/>
                </a:solidFill>
                <a:latin typeface="Arial" panose="020B0604020202020204" pitchFamily="34" charset="0"/>
                <a:ea typeface="Calibri" panose="020F0502020204030204" pitchFamily="34" charset="0"/>
                <a:cs typeface="Times New Roman" panose="02020603050405020304" pitchFamily="18" charset="0"/>
              </a:rPr>
              <a:t>no comprende lo que es el cáncer</a:t>
            </a:r>
            <a:r>
              <a:rPr lang="es-ES" sz="2000" dirty="0" smtClean="0">
                <a:solidFill>
                  <a:srgbClr val="00B050"/>
                </a:solidFill>
                <a:latin typeface="Arial" panose="020B0604020202020204" pitchFamily="34" charset="0"/>
                <a:ea typeface="Calibri" panose="020F0502020204030204" pitchFamily="34" charset="0"/>
                <a:cs typeface="Times New Roman" panose="02020603050405020304" pitchFamily="18" charset="0"/>
              </a:rPr>
              <a:t>, por eso es fundamental ofrecerle </a:t>
            </a:r>
            <a:r>
              <a:rPr lang="es-ES" sz="2000" b="1" dirty="0" smtClean="0">
                <a:solidFill>
                  <a:srgbClr val="00B050"/>
                </a:solidFill>
                <a:latin typeface="Arial" panose="020B0604020202020204" pitchFamily="34" charset="0"/>
                <a:ea typeface="Calibri" panose="020F0502020204030204" pitchFamily="34" charset="0"/>
                <a:cs typeface="Times New Roman" panose="02020603050405020304" pitchFamily="18" charset="0"/>
              </a:rPr>
              <a:t>explicaciones simples y concretas</a:t>
            </a:r>
            <a:r>
              <a:rPr lang="es-ES" sz="2000" dirty="0" smtClean="0">
                <a:solidFill>
                  <a:srgbClr val="00B050"/>
                </a:solidFill>
                <a:latin typeface="Arial" panose="020B0604020202020204" pitchFamily="34" charset="0"/>
                <a:ea typeface="Calibri" panose="020F0502020204030204" pitchFamily="34" charset="0"/>
                <a:cs typeface="Times New Roman" panose="02020603050405020304" pitchFamily="18" charset="0"/>
              </a:rPr>
              <a:t>. A esta edad los niños aún </a:t>
            </a:r>
            <a:r>
              <a:rPr lang="es-ES" sz="2000" b="1" dirty="0" smtClean="0">
                <a:solidFill>
                  <a:srgbClr val="00B050"/>
                </a:solidFill>
                <a:latin typeface="Arial" panose="020B0604020202020204" pitchFamily="34" charset="0"/>
                <a:ea typeface="Calibri" panose="020F0502020204030204" pitchFamily="34" charset="0"/>
                <a:cs typeface="Times New Roman" panose="02020603050405020304" pitchFamily="18" charset="0"/>
              </a:rPr>
              <a:t>no son capaces de expresar sus sentimientos</a:t>
            </a:r>
            <a:r>
              <a:rPr lang="es-ES" sz="2000" dirty="0" smtClean="0">
                <a:solidFill>
                  <a:srgbClr val="00B050"/>
                </a:solidFill>
                <a:latin typeface="Arial" panose="020B0604020202020204" pitchFamily="34" charset="0"/>
                <a:ea typeface="Calibri" panose="020F0502020204030204" pitchFamily="34" charset="0"/>
                <a:cs typeface="Times New Roman" panose="02020603050405020304" pitchFamily="18" charset="0"/>
              </a:rPr>
              <a:t>, por lo que es </a:t>
            </a:r>
            <a:r>
              <a:rPr lang="es-ES" sz="2000" b="1" dirty="0" smtClean="0">
                <a:solidFill>
                  <a:srgbClr val="00B050"/>
                </a:solidFill>
                <a:latin typeface="Arial" panose="020B0604020202020204" pitchFamily="34" charset="0"/>
                <a:ea typeface="Calibri" panose="020F0502020204030204" pitchFamily="34" charset="0"/>
                <a:cs typeface="Times New Roman" panose="02020603050405020304" pitchFamily="18" charset="0"/>
              </a:rPr>
              <a:t>importante observar su comportamiento </a:t>
            </a:r>
            <a:r>
              <a:rPr lang="es-ES" sz="2000" dirty="0" smtClean="0">
                <a:solidFill>
                  <a:srgbClr val="00B050"/>
                </a:solidFill>
                <a:latin typeface="Arial" panose="020B0604020202020204" pitchFamily="34" charset="0"/>
                <a:ea typeface="Calibri" panose="020F0502020204030204" pitchFamily="34" charset="0"/>
                <a:cs typeface="Times New Roman" panose="02020603050405020304" pitchFamily="18" charset="0"/>
              </a:rPr>
              <a:t>para saber cómo afrontan la enfermedad de su progenitor.</a:t>
            </a:r>
            <a:endParaRPr lang="es-ES" dirty="0" smtClean="0">
              <a:solidFill>
                <a:srgbClr val="00B050"/>
              </a:solidFill>
              <a:latin typeface="Calibri" panose="020F0502020204030204" pitchFamily="34" charset="0"/>
              <a:ea typeface="Calibri" panose="020F0502020204030204" pitchFamily="34" charset="0"/>
              <a:cs typeface="Times New Roman" panose="02020603050405020304" pitchFamily="18" charset="0"/>
            </a:endParaRPr>
          </a:p>
          <a:p>
            <a:pPr>
              <a:buFont typeface="Arial" pitchFamily="34" charset="0"/>
              <a:buChar char="•"/>
            </a:pPr>
            <a:endParaRPr lang="es-ES" sz="2000" dirty="0" smtClean="0">
              <a:solidFill>
                <a:srgbClr val="00B050"/>
              </a:solidFill>
              <a:latin typeface="Verdana" pitchFamily="34" charset="0"/>
              <a:ea typeface="Verdana" pitchFamily="34" charset="0"/>
              <a:cs typeface="Verdana"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c.mercader\Desktop\10 CONGRESO GEPAC\PLANTILLA POWERPOINT 10 CONGRESO GEPAC 2015\IMAGENES\INTERIOR_2_PPT_10_CONGRESO_GEPAC_2015.png"/>
          <p:cNvPicPr>
            <a:picLocks noChangeAspect="1" noChangeArrowheads="1"/>
          </p:cNvPicPr>
          <p:nvPr/>
        </p:nvPicPr>
        <p:blipFill>
          <a:blip r:embed="rId2"/>
          <a:srcRect/>
          <a:stretch>
            <a:fillRect/>
          </a:stretch>
        </p:blipFill>
        <p:spPr bwMode="auto">
          <a:xfrm>
            <a:off x="0" y="0"/>
            <a:ext cx="9144000" cy="6859211"/>
          </a:xfrm>
          <a:prstGeom prst="rect">
            <a:avLst/>
          </a:prstGeom>
          <a:noFill/>
        </p:spPr>
      </p:pic>
      <p:sp>
        <p:nvSpPr>
          <p:cNvPr id="5" name="4 CuadroTexto"/>
          <p:cNvSpPr txBox="1"/>
          <p:nvPr/>
        </p:nvSpPr>
        <p:spPr>
          <a:xfrm>
            <a:off x="571472" y="1643050"/>
            <a:ext cx="8001056" cy="461665"/>
          </a:xfrm>
          <a:prstGeom prst="rect">
            <a:avLst/>
          </a:prstGeom>
          <a:noFill/>
        </p:spPr>
        <p:txBody>
          <a:bodyPr wrap="square" rtlCol="0">
            <a:spAutoFit/>
          </a:bodyPr>
          <a:lstStyle/>
          <a:p>
            <a:r>
              <a:rPr lang="es-ES" sz="2400" dirty="0" smtClean="0">
                <a:solidFill>
                  <a:srgbClr val="8666A9"/>
                </a:solidFill>
                <a:latin typeface="Verdana" pitchFamily="34" charset="0"/>
                <a:ea typeface="Verdana" pitchFamily="34" charset="0"/>
                <a:cs typeface="Verdana" pitchFamily="34" charset="0"/>
              </a:rPr>
              <a:t>COMUNICACIÓN </a:t>
            </a:r>
            <a:r>
              <a:rPr lang="es-ES" sz="2400" dirty="0" smtClean="0">
                <a:solidFill>
                  <a:srgbClr val="8666A9"/>
                </a:solidFill>
                <a:latin typeface="Verdana" pitchFamily="34" charset="0"/>
                <a:ea typeface="Verdana" pitchFamily="34" charset="0"/>
                <a:cs typeface="Verdana" pitchFamily="34" charset="0"/>
              </a:rPr>
              <a:t>HIJO SEGÚN </a:t>
            </a:r>
            <a:r>
              <a:rPr lang="es-ES" sz="2400" dirty="0" smtClean="0">
                <a:solidFill>
                  <a:srgbClr val="8666A9"/>
                </a:solidFill>
                <a:latin typeface="Verdana" pitchFamily="34" charset="0"/>
                <a:ea typeface="Verdana" pitchFamily="34" charset="0"/>
                <a:cs typeface="Verdana" pitchFamily="34" charset="0"/>
              </a:rPr>
              <a:t>EDAD </a:t>
            </a:r>
            <a:endParaRPr lang="es-ES" sz="2400" dirty="0" smtClean="0">
              <a:solidFill>
                <a:srgbClr val="7030A0"/>
              </a:solidFill>
              <a:latin typeface="Verdana" pitchFamily="34" charset="0"/>
              <a:ea typeface="Verdana" pitchFamily="34" charset="0"/>
              <a:cs typeface="Verdana" pitchFamily="34" charset="0"/>
            </a:endParaRPr>
          </a:p>
        </p:txBody>
      </p:sp>
      <p:sp>
        <p:nvSpPr>
          <p:cNvPr id="4" name="3 CuadroTexto"/>
          <p:cNvSpPr txBox="1"/>
          <p:nvPr/>
        </p:nvSpPr>
        <p:spPr>
          <a:xfrm>
            <a:off x="357158" y="2500306"/>
            <a:ext cx="8215370" cy="3929281"/>
          </a:xfrm>
          <a:prstGeom prst="rect">
            <a:avLst/>
          </a:prstGeom>
          <a:noFill/>
        </p:spPr>
        <p:txBody>
          <a:bodyPr wrap="square" rtlCol="0">
            <a:spAutoFit/>
          </a:bodyPr>
          <a:lstStyle/>
          <a:p>
            <a:pPr algn="just">
              <a:lnSpc>
                <a:spcPct val="115000"/>
              </a:lnSpc>
              <a:spcAft>
                <a:spcPts val="800"/>
              </a:spcAft>
            </a:pPr>
            <a:r>
              <a:rPr lang="es-ES" sz="2000" b="1" u="sng" dirty="0" smtClean="0">
                <a:solidFill>
                  <a:schemeClr val="accent4">
                    <a:lumMod val="50000"/>
                  </a:schemeClr>
                </a:solidFill>
                <a:latin typeface="Arial" panose="020B0604020202020204" pitchFamily="34" charset="0"/>
                <a:ea typeface="Calibri" panose="020F0502020204030204" pitchFamily="34" charset="0"/>
                <a:cs typeface="Times New Roman" panose="02020603050405020304" pitchFamily="18" charset="0"/>
              </a:rPr>
              <a:t>Entre los 2 y los 6 años:</a:t>
            </a:r>
            <a:r>
              <a:rPr lang="es-ES" sz="2000" b="1" dirty="0" smtClean="0">
                <a:solidFill>
                  <a:schemeClr val="accent4">
                    <a:lumMod val="50000"/>
                  </a:schemeClr>
                </a:solidFill>
                <a:latin typeface="Arial" panose="020B0604020202020204" pitchFamily="34" charset="0"/>
                <a:ea typeface="Calibri" panose="020F0502020204030204" pitchFamily="34" charset="0"/>
                <a:cs typeface="Times New Roman" panose="02020603050405020304" pitchFamily="18" charset="0"/>
              </a:rPr>
              <a:t> </a:t>
            </a:r>
            <a:r>
              <a:rPr lang="es-ES" sz="2000" dirty="0" smtClean="0">
                <a:solidFill>
                  <a:srgbClr val="00B050"/>
                </a:solidFill>
                <a:latin typeface="Arial" panose="020B0604020202020204" pitchFamily="34" charset="0"/>
                <a:ea typeface="Calibri" panose="020F0502020204030204" pitchFamily="34" charset="0"/>
                <a:cs typeface="Times New Roman" panose="02020603050405020304" pitchFamily="18" charset="0"/>
              </a:rPr>
              <a:t>los niños comprenden lo que es estar enfermo, pero no perciben la diferencia entre una enfermedad seria, como el cáncer, y una enfermedad leve, como una simple gripe. La información debe ser sencilla, pero sincera. Se les debe explicar que los tratamientos son necesarios para luchar contra la enfermedad y dejarles que </a:t>
            </a:r>
            <a:r>
              <a:rPr lang="es-ES" sz="2000" dirty="0" smtClean="0">
                <a:solidFill>
                  <a:srgbClr val="00B050"/>
                </a:solidFill>
                <a:latin typeface="Arial" panose="020B0604020202020204" pitchFamily="34" charset="0"/>
                <a:ea typeface="Calibri" panose="020F0502020204030204" pitchFamily="34" charset="0"/>
                <a:cs typeface="Times New Roman" panose="02020603050405020304" pitchFamily="18" charset="0"/>
              </a:rPr>
              <a:t>expresen </a:t>
            </a:r>
            <a:r>
              <a:rPr lang="es-ES" sz="2000" dirty="0" smtClean="0">
                <a:solidFill>
                  <a:srgbClr val="00B050"/>
                </a:solidFill>
                <a:latin typeface="Arial" panose="020B0604020202020204" pitchFamily="34" charset="0"/>
                <a:ea typeface="Calibri" panose="020F0502020204030204" pitchFamily="34" charset="0"/>
                <a:cs typeface="Times New Roman" panose="02020603050405020304" pitchFamily="18" charset="0"/>
              </a:rPr>
              <a:t>que piensan o sienten.</a:t>
            </a:r>
            <a:endParaRPr lang="es-ES" sz="2000" dirty="0" smtClean="0">
              <a:solidFill>
                <a:srgbClr val="00B050"/>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800"/>
              </a:spcAft>
            </a:pPr>
            <a:r>
              <a:rPr lang="es-ES" sz="2000" dirty="0" smtClean="0">
                <a:solidFill>
                  <a:srgbClr val="00B050"/>
                </a:solidFill>
                <a:latin typeface="Arial" panose="020B0604020202020204" pitchFamily="34" charset="0"/>
                <a:ea typeface="Calibri" panose="020F0502020204030204" pitchFamily="34" charset="0"/>
                <a:cs typeface="Times New Roman" panose="02020603050405020304" pitchFamily="18" charset="0"/>
              </a:rPr>
              <a:t>Es importante que les expliques que nada de lo que ocurre es culpa suya.</a:t>
            </a:r>
            <a:endParaRPr lang="es-ES" sz="2000" dirty="0" smtClean="0">
              <a:solidFill>
                <a:srgbClr val="00B050"/>
              </a:solidFill>
              <a:latin typeface="Calibri" panose="020F0502020204030204" pitchFamily="34" charset="0"/>
              <a:ea typeface="Calibri" panose="020F0502020204030204" pitchFamily="34" charset="0"/>
              <a:cs typeface="Times New Roman" panose="02020603050405020304" pitchFamily="18" charset="0"/>
            </a:endParaRPr>
          </a:p>
          <a:p>
            <a:r>
              <a:rPr lang="es-ES" sz="1600" dirty="0" smtClean="0">
                <a:latin typeface="Calibri" panose="020F0502020204030204" pitchFamily="34" charset="0"/>
                <a:ea typeface="Calibri" panose="020F0502020204030204" pitchFamily="34" charset="0"/>
                <a:cs typeface="Times New Roman" panose="02020603050405020304" pitchFamily="18" charset="0"/>
                <a:hlinkClick r:id="rId3"/>
              </a:rPr>
              <a:t>http://www.cuidarenoncologia.es/Assets/docs/estamos_contigo/folletos/La_Cola_de_Sparky-web.pdf</a:t>
            </a:r>
            <a:endParaRPr lang="es-ES" sz="1600" dirty="0" smtClean="0">
              <a:latin typeface="Calibri" panose="020F0502020204030204" pitchFamily="34" charset="0"/>
              <a:ea typeface="Calibri" panose="020F0502020204030204" pitchFamily="34" charset="0"/>
              <a:cs typeface="Times New Roman" panose="02020603050405020304" pitchFamily="18" charset="0"/>
            </a:endParaRPr>
          </a:p>
          <a:p>
            <a:pPr>
              <a:buFont typeface="Arial" pitchFamily="34" charset="0"/>
              <a:buChar char="•"/>
            </a:pPr>
            <a:endParaRPr lang="es-ES" sz="2000" dirty="0" smtClean="0">
              <a:solidFill>
                <a:srgbClr val="00B050"/>
              </a:solidFill>
              <a:latin typeface="Verdana" pitchFamily="34" charset="0"/>
              <a:ea typeface="Verdana" pitchFamily="34" charset="0"/>
              <a:cs typeface="Verdana"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c.mercader\Desktop\10 CONGRESO GEPAC\PLANTILLA POWERPOINT 10 CONGRESO GEPAC 2015\IMAGENES\INTERIOR_3_PPT_10_CONGRESO_GEPAC_2015.png"/>
          <p:cNvPicPr>
            <a:picLocks noChangeAspect="1" noChangeArrowheads="1"/>
          </p:cNvPicPr>
          <p:nvPr/>
        </p:nvPicPr>
        <p:blipFill>
          <a:blip r:embed="rId2"/>
          <a:srcRect/>
          <a:stretch>
            <a:fillRect/>
          </a:stretch>
        </p:blipFill>
        <p:spPr bwMode="auto">
          <a:xfrm>
            <a:off x="0" y="0"/>
            <a:ext cx="9144000" cy="6859211"/>
          </a:xfrm>
          <a:prstGeom prst="rect">
            <a:avLst/>
          </a:prstGeom>
          <a:noFill/>
        </p:spPr>
      </p:pic>
      <p:sp>
        <p:nvSpPr>
          <p:cNvPr id="5" name="4 CuadroTexto"/>
          <p:cNvSpPr txBox="1"/>
          <p:nvPr/>
        </p:nvSpPr>
        <p:spPr>
          <a:xfrm>
            <a:off x="2357422" y="428604"/>
            <a:ext cx="5143536" cy="954107"/>
          </a:xfrm>
          <a:prstGeom prst="rect">
            <a:avLst/>
          </a:prstGeom>
          <a:noFill/>
        </p:spPr>
        <p:txBody>
          <a:bodyPr wrap="square" rtlCol="0">
            <a:spAutoFit/>
          </a:bodyPr>
          <a:lstStyle/>
          <a:p>
            <a:pPr algn="ctr"/>
            <a:r>
              <a:rPr lang="es-ES" sz="2800" dirty="0" smtClean="0">
                <a:solidFill>
                  <a:srgbClr val="7030A0"/>
                </a:solidFill>
                <a:latin typeface="Verdana" pitchFamily="34" charset="0"/>
                <a:ea typeface="Verdana" pitchFamily="34" charset="0"/>
                <a:cs typeface="Verdana" pitchFamily="34" charset="0"/>
              </a:rPr>
              <a:t>COMUNICACIÓN </a:t>
            </a:r>
            <a:r>
              <a:rPr lang="es-ES" sz="2800" dirty="0" smtClean="0">
                <a:solidFill>
                  <a:srgbClr val="7030A0"/>
                </a:solidFill>
                <a:latin typeface="Verdana" pitchFamily="34" charset="0"/>
                <a:ea typeface="Verdana" pitchFamily="34" charset="0"/>
                <a:cs typeface="Verdana" pitchFamily="34" charset="0"/>
              </a:rPr>
              <a:t>HIJO SEGÚN </a:t>
            </a:r>
            <a:r>
              <a:rPr lang="es-ES" sz="2800" dirty="0" smtClean="0">
                <a:solidFill>
                  <a:srgbClr val="7030A0"/>
                </a:solidFill>
                <a:latin typeface="Verdana" pitchFamily="34" charset="0"/>
                <a:ea typeface="Verdana" pitchFamily="34" charset="0"/>
                <a:cs typeface="Verdana" pitchFamily="34" charset="0"/>
              </a:rPr>
              <a:t>EDAD </a:t>
            </a:r>
          </a:p>
        </p:txBody>
      </p:sp>
      <p:sp>
        <p:nvSpPr>
          <p:cNvPr id="4" name="3 CuadroTexto"/>
          <p:cNvSpPr txBox="1"/>
          <p:nvPr/>
        </p:nvSpPr>
        <p:spPr>
          <a:xfrm>
            <a:off x="500034" y="1428737"/>
            <a:ext cx="8072494" cy="4729500"/>
          </a:xfrm>
          <a:prstGeom prst="rect">
            <a:avLst/>
          </a:prstGeom>
          <a:noFill/>
        </p:spPr>
        <p:txBody>
          <a:bodyPr wrap="square" rtlCol="0">
            <a:spAutoFit/>
          </a:bodyPr>
          <a:lstStyle/>
          <a:p>
            <a:pPr algn="just">
              <a:lnSpc>
                <a:spcPct val="100000"/>
              </a:lnSpc>
              <a:spcAft>
                <a:spcPts val="800"/>
              </a:spcAft>
            </a:pPr>
            <a:r>
              <a:rPr lang="es-ES" b="1" u="sng" dirty="0" smtClean="0">
                <a:solidFill>
                  <a:srgbClr val="7030A0"/>
                </a:solidFill>
                <a:latin typeface="Arial" panose="020B0604020202020204" pitchFamily="34" charset="0"/>
                <a:ea typeface="Calibri" panose="020F0502020204030204" pitchFamily="34" charset="0"/>
                <a:cs typeface="Times New Roman" panose="02020603050405020304" pitchFamily="18" charset="0"/>
              </a:rPr>
              <a:t>Entre los 7 y los 12 años:</a:t>
            </a:r>
            <a:r>
              <a:rPr lang="es-ES" dirty="0" smtClean="0">
                <a:solidFill>
                  <a:srgbClr val="7030A0"/>
                </a:solidFill>
                <a:latin typeface="Arial" panose="020B0604020202020204" pitchFamily="34" charset="0"/>
                <a:ea typeface="Calibri" panose="020F0502020204030204" pitchFamily="34" charset="0"/>
                <a:cs typeface="Times New Roman" panose="02020603050405020304" pitchFamily="18" charset="0"/>
              </a:rPr>
              <a:t> </a:t>
            </a:r>
            <a:r>
              <a:rPr lang="es-ES" dirty="0" smtClean="0">
                <a:solidFill>
                  <a:srgbClr val="00B050"/>
                </a:solidFill>
                <a:latin typeface="Arial" panose="020B0604020202020204" pitchFamily="34" charset="0"/>
                <a:ea typeface="Calibri" panose="020F0502020204030204" pitchFamily="34" charset="0"/>
                <a:cs typeface="Times New Roman" panose="02020603050405020304" pitchFamily="18" charset="0"/>
              </a:rPr>
              <a:t>el niño tiene mayores conocimientos sobre el cuerpo humano, por lo que se le puede ofrecer una información más detallada acerca de la enfermedad y su desarrollo. Para que les sea más fácil entender lo que ocurre es conveniente relacionarla con situaciones que le resulten familiares.</a:t>
            </a:r>
            <a:endParaRPr lang="es-ES" dirty="0" smtClean="0">
              <a:solidFill>
                <a:srgbClr val="00B050"/>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800"/>
              </a:spcAft>
            </a:pPr>
            <a:r>
              <a:rPr lang="es-ES" dirty="0" smtClean="0">
                <a:solidFill>
                  <a:srgbClr val="00B050"/>
                </a:solidFill>
                <a:latin typeface="Arial" panose="020B0604020202020204" pitchFamily="34" charset="0"/>
                <a:ea typeface="Calibri" panose="020F0502020204030204" pitchFamily="34" charset="0"/>
                <a:cs typeface="Times New Roman" panose="02020603050405020304" pitchFamily="18" charset="0"/>
              </a:rPr>
              <a:t>Es importante que les animes a expresar sus sentimientos, miedos y preocupaciones, ya que pueden manifestar lo que sienten únicamente a través de su </a:t>
            </a:r>
            <a:r>
              <a:rPr lang="es-ES" u="sng" dirty="0" smtClean="0">
                <a:solidFill>
                  <a:srgbClr val="00B050"/>
                </a:solidFill>
                <a:latin typeface="Arial" panose="020B0604020202020204" pitchFamily="34" charset="0"/>
                <a:ea typeface="Calibri" panose="020F0502020204030204" pitchFamily="34" charset="0"/>
                <a:cs typeface="Times New Roman" panose="02020603050405020304" pitchFamily="18" charset="0"/>
              </a:rPr>
              <a:t>comportamiento</a:t>
            </a:r>
            <a:r>
              <a:rPr lang="es-ES" dirty="0" smtClean="0">
                <a:solidFill>
                  <a:srgbClr val="00B050"/>
                </a:solidFill>
                <a:latin typeface="Arial" panose="020B0604020202020204" pitchFamily="34" charset="0"/>
                <a:ea typeface="Calibri" panose="020F0502020204030204" pitchFamily="34" charset="0"/>
                <a:cs typeface="Times New Roman" panose="02020603050405020304" pitchFamily="18" charset="0"/>
              </a:rPr>
              <a:t>: </a:t>
            </a:r>
            <a:r>
              <a:rPr lang="es-ES" i="1" dirty="0" smtClean="0">
                <a:solidFill>
                  <a:srgbClr val="00B050"/>
                </a:solidFill>
                <a:latin typeface="Arial" panose="020B0604020202020204" pitchFamily="34" charset="0"/>
                <a:ea typeface="Calibri" panose="020F0502020204030204" pitchFamily="34" charset="0"/>
                <a:cs typeface="Times New Roman" panose="02020603050405020304" pitchFamily="18" charset="0"/>
              </a:rPr>
              <a:t>pérdida de apetito, insomnio o bajo rendimiento escolar.</a:t>
            </a:r>
            <a:endParaRPr lang="es-ES" dirty="0" smtClean="0">
              <a:solidFill>
                <a:srgbClr val="00B050"/>
              </a:solidFill>
              <a:latin typeface="Calibri" panose="020F0502020204030204" pitchFamily="34" charset="0"/>
              <a:ea typeface="Calibri" panose="020F0502020204030204" pitchFamily="34" charset="0"/>
              <a:cs typeface="Times New Roman" panose="02020603050405020304" pitchFamily="18" charset="0"/>
            </a:endParaRPr>
          </a:p>
          <a:p>
            <a:pPr>
              <a:lnSpc>
                <a:spcPct val="100000"/>
              </a:lnSpc>
            </a:pPr>
            <a:r>
              <a:rPr lang="es-ES" b="1" u="sng" dirty="0" smtClean="0">
                <a:solidFill>
                  <a:srgbClr val="7030A0"/>
                </a:solidFill>
                <a:latin typeface="Arial" panose="020B0604020202020204" pitchFamily="34" charset="0"/>
                <a:ea typeface="Calibri" panose="020F0502020204030204" pitchFamily="34" charset="0"/>
              </a:rPr>
              <a:t>A partir de los 12 años:</a:t>
            </a:r>
            <a:r>
              <a:rPr lang="es-ES" dirty="0" smtClean="0">
                <a:solidFill>
                  <a:srgbClr val="7030A0"/>
                </a:solidFill>
                <a:latin typeface="Arial" panose="020B0604020202020204" pitchFamily="34" charset="0"/>
                <a:ea typeface="Calibri" panose="020F0502020204030204" pitchFamily="34" charset="0"/>
              </a:rPr>
              <a:t> </a:t>
            </a:r>
            <a:r>
              <a:rPr lang="es-ES" dirty="0" smtClean="0">
                <a:solidFill>
                  <a:srgbClr val="00B050"/>
                </a:solidFill>
                <a:latin typeface="Arial" panose="020B0604020202020204" pitchFamily="34" charset="0"/>
                <a:ea typeface="Calibri" panose="020F0502020204030204" pitchFamily="34" charset="0"/>
              </a:rPr>
              <a:t>el niño puede comprender la complejidad de la enfermedad y los tratamientos, por lo que se le debe proporcionar una información aún más detallada. A esta edad les resulta difícil demostrar sus sentimientos, por lo que es posible que se muestren reacios al diálogo con los padres. Si esto ocurre, se les puede ofrecer la posibilidad de consultar con alguien especializado en el tema, como el médico encargado del tratamiento o un psicólogo del hospital.</a:t>
            </a:r>
            <a:endParaRPr lang="es-ES" dirty="0" smtClean="0">
              <a:solidFill>
                <a:srgbClr val="00B050"/>
              </a:solidFill>
              <a:latin typeface="Verdana" pitchFamily="34" charset="0"/>
              <a:ea typeface="Verdana" pitchFamily="34" charset="0"/>
              <a:cs typeface="Verdana"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c.mercader\Desktop\10 CONGRESO GEPAC\PLANTILLA POWERPOINT 10 CONGRESO GEPAC 2015\IMAGENES\INTERIOR_1_PPT_10_CONGRESO_GEPAC_2015.png"/>
          <p:cNvPicPr>
            <a:picLocks noChangeAspect="1" noChangeArrowheads="1"/>
          </p:cNvPicPr>
          <p:nvPr/>
        </p:nvPicPr>
        <p:blipFill>
          <a:blip r:embed="rId2"/>
          <a:srcRect/>
          <a:stretch>
            <a:fillRect/>
          </a:stretch>
        </p:blipFill>
        <p:spPr bwMode="auto">
          <a:xfrm>
            <a:off x="0" y="0"/>
            <a:ext cx="9144000" cy="6859211"/>
          </a:xfrm>
          <a:prstGeom prst="rect">
            <a:avLst/>
          </a:prstGeom>
          <a:noFill/>
        </p:spPr>
      </p:pic>
      <p:sp>
        <p:nvSpPr>
          <p:cNvPr id="8" name="7 CuadroTexto"/>
          <p:cNvSpPr txBox="1"/>
          <p:nvPr/>
        </p:nvSpPr>
        <p:spPr>
          <a:xfrm>
            <a:off x="571472" y="2762620"/>
            <a:ext cx="8001056" cy="2677656"/>
          </a:xfrm>
          <a:prstGeom prst="rect">
            <a:avLst/>
          </a:prstGeom>
          <a:noFill/>
        </p:spPr>
        <p:txBody>
          <a:bodyPr wrap="square" rtlCol="0">
            <a:spAutoFit/>
          </a:bodyPr>
          <a:lstStyle/>
          <a:p>
            <a:r>
              <a:rPr lang="es-ES" sz="2800" dirty="0" smtClean="0">
                <a:solidFill>
                  <a:srgbClr val="00B050"/>
                </a:solidFill>
                <a:latin typeface="Verdana" pitchFamily="34" charset="0"/>
                <a:ea typeface="Verdana" pitchFamily="34" charset="0"/>
                <a:cs typeface="Verdana" pitchFamily="34" charset="0"/>
              </a:rPr>
              <a:t>EMPATÍA</a:t>
            </a:r>
            <a:r>
              <a:rPr lang="es-ES" sz="2000" dirty="0" smtClean="0">
                <a:solidFill>
                  <a:srgbClr val="597591"/>
                </a:solidFill>
                <a:latin typeface="Verdana" pitchFamily="34" charset="0"/>
                <a:ea typeface="Verdana" pitchFamily="34" charset="0"/>
                <a:cs typeface="Verdana" pitchFamily="34" charset="0"/>
              </a:rPr>
              <a:t>                    </a:t>
            </a:r>
            <a:r>
              <a:rPr lang="es-ES" sz="2800" dirty="0" smtClean="0">
                <a:solidFill>
                  <a:srgbClr val="597591"/>
                </a:solidFill>
                <a:latin typeface="Verdana" pitchFamily="34" charset="0"/>
                <a:ea typeface="Verdana" pitchFamily="34" charset="0"/>
                <a:cs typeface="Verdana" pitchFamily="34" charset="0"/>
              </a:rPr>
              <a:t>    </a:t>
            </a:r>
            <a:r>
              <a:rPr lang="es-ES" sz="2800" dirty="0" smtClean="0">
                <a:solidFill>
                  <a:srgbClr val="00B050"/>
                </a:solidFill>
                <a:latin typeface="Verdana" pitchFamily="34" charset="0"/>
                <a:ea typeface="Verdana" pitchFamily="34" charset="0"/>
                <a:cs typeface="Verdana" pitchFamily="34" charset="0"/>
              </a:rPr>
              <a:t>ASERTIVIDAD</a:t>
            </a:r>
          </a:p>
          <a:p>
            <a:endParaRPr lang="es-ES" sz="2800" dirty="0" smtClean="0">
              <a:solidFill>
                <a:srgbClr val="597591"/>
              </a:solidFill>
              <a:latin typeface="Verdana" pitchFamily="34" charset="0"/>
              <a:ea typeface="Verdana" pitchFamily="34" charset="0"/>
              <a:cs typeface="Verdana" pitchFamily="34" charset="0"/>
            </a:endParaRPr>
          </a:p>
          <a:p>
            <a:endParaRPr lang="es-ES" sz="2800" dirty="0" smtClean="0">
              <a:solidFill>
                <a:srgbClr val="597591"/>
              </a:solidFill>
              <a:latin typeface="Verdana" pitchFamily="34" charset="0"/>
              <a:ea typeface="Verdana" pitchFamily="34" charset="0"/>
              <a:cs typeface="Verdana" pitchFamily="34" charset="0"/>
            </a:endParaRPr>
          </a:p>
          <a:p>
            <a:endParaRPr lang="es-ES" sz="2800" dirty="0" smtClean="0">
              <a:solidFill>
                <a:srgbClr val="597591"/>
              </a:solidFill>
              <a:latin typeface="Verdana" pitchFamily="34" charset="0"/>
              <a:ea typeface="Verdana" pitchFamily="34" charset="0"/>
              <a:cs typeface="Verdana" pitchFamily="34" charset="0"/>
            </a:endParaRPr>
          </a:p>
          <a:p>
            <a:endParaRPr lang="es-ES" sz="2800" dirty="0" smtClean="0">
              <a:solidFill>
                <a:srgbClr val="597591"/>
              </a:solidFill>
              <a:latin typeface="Verdana" pitchFamily="34" charset="0"/>
              <a:ea typeface="Verdana" pitchFamily="34" charset="0"/>
              <a:cs typeface="Verdana" pitchFamily="34" charset="0"/>
            </a:endParaRPr>
          </a:p>
          <a:p>
            <a:r>
              <a:rPr lang="es-ES" sz="2800" dirty="0" smtClean="0">
                <a:solidFill>
                  <a:srgbClr val="597591"/>
                </a:solidFill>
                <a:latin typeface="Verdana" pitchFamily="34" charset="0"/>
                <a:ea typeface="Verdana" pitchFamily="34" charset="0"/>
                <a:cs typeface="Verdana" pitchFamily="34" charset="0"/>
              </a:rPr>
              <a:t>      </a:t>
            </a:r>
            <a:r>
              <a:rPr lang="es-ES" sz="2800" dirty="0" smtClean="0">
                <a:solidFill>
                  <a:srgbClr val="00B050"/>
                </a:solidFill>
                <a:latin typeface="Verdana" pitchFamily="34" charset="0"/>
                <a:ea typeface="Verdana" pitchFamily="34" charset="0"/>
                <a:cs typeface="Verdana" pitchFamily="34" charset="0"/>
              </a:rPr>
              <a:t>BUENA COMUNICACIÓN</a:t>
            </a:r>
          </a:p>
        </p:txBody>
      </p:sp>
      <p:sp>
        <p:nvSpPr>
          <p:cNvPr id="7" name="6 CuadroTexto"/>
          <p:cNvSpPr txBox="1"/>
          <p:nvPr/>
        </p:nvSpPr>
        <p:spPr>
          <a:xfrm>
            <a:off x="571472" y="1643050"/>
            <a:ext cx="8001056" cy="523220"/>
          </a:xfrm>
          <a:prstGeom prst="rect">
            <a:avLst/>
          </a:prstGeom>
          <a:noFill/>
        </p:spPr>
        <p:txBody>
          <a:bodyPr wrap="square" rtlCol="0">
            <a:spAutoFit/>
          </a:bodyPr>
          <a:lstStyle/>
          <a:p>
            <a:r>
              <a:rPr lang="es-ES" sz="2800" dirty="0" smtClean="0">
                <a:solidFill>
                  <a:srgbClr val="8666A9"/>
                </a:solidFill>
                <a:latin typeface="Verdana" pitchFamily="34" charset="0"/>
                <a:ea typeface="Verdana" pitchFamily="34" charset="0"/>
                <a:cs typeface="Verdana" pitchFamily="34" charset="0"/>
              </a:rPr>
              <a:t>COMUNICACIÓN</a:t>
            </a:r>
            <a:endParaRPr lang="es-ES" sz="2800" dirty="0" smtClean="0">
              <a:solidFill>
                <a:srgbClr val="7030A0"/>
              </a:solidFill>
              <a:latin typeface="Verdana" pitchFamily="34" charset="0"/>
              <a:ea typeface="Verdana" pitchFamily="34" charset="0"/>
              <a:cs typeface="Verdana" pitchFamily="34" charset="0"/>
            </a:endParaRPr>
          </a:p>
        </p:txBody>
      </p:sp>
      <p:sp>
        <p:nvSpPr>
          <p:cNvPr id="5" name="4 Flecha izquierda y derecha"/>
          <p:cNvSpPr/>
          <p:nvPr/>
        </p:nvSpPr>
        <p:spPr>
          <a:xfrm>
            <a:off x="2714612" y="2786058"/>
            <a:ext cx="1357322" cy="57150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rgbClr val="00B050"/>
              </a:solidFill>
            </a:endParaRPr>
          </a:p>
        </p:txBody>
      </p:sp>
      <p:sp>
        <p:nvSpPr>
          <p:cNvPr id="6" name="5 Flecha abajo"/>
          <p:cNvSpPr/>
          <p:nvPr/>
        </p:nvSpPr>
        <p:spPr>
          <a:xfrm>
            <a:off x="3143240" y="3571876"/>
            <a:ext cx="500066" cy="92869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0" name="Picture 3" descr="C:\Users\m.rojas\Pictures\sin-tc3adtulo.jpg"/>
          <p:cNvPicPr>
            <a:picLocks noChangeAspect="1" noChangeArrowheads="1"/>
          </p:cNvPicPr>
          <p:nvPr/>
        </p:nvPicPr>
        <p:blipFill>
          <a:blip r:embed="rId3"/>
          <a:srcRect/>
          <a:stretch>
            <a:fillRect/>
          </a:stretch>
        </p:blipFill>
        <p:spPr bwMode="auto">
          <a:xfrm>
            <a:off x="6572264" y="3357562"/>
            <a:ext cx="1812827" cy="1285884"/>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c.mercader\Desktop\10 CONGRESO GEPAC\PLANTILLA POWERPOINT 10 CONGRESO GEPAC 2015\IMAGENES\INTERIOR_3_PPT_10_CONGRESO_GEPAC_2015.png"/>
          <p:cNvPicPr>
            <a:picLocks noChangeAspect="1" noChangeArrowheads="1"/>
          </p:cNvPicPr>
          <p:nvPr/>
        </p:nvPicPr>
        <p:blipFill>
          <a:blip r:embed="rId2"/>
          <a:srcRect/>
          <a:stretch>
            <a:fillRect/>
          </a:stretch>
        </p:blipFill>
        <p:spPr bwMode="auto">
          <a:xfrm>
            <a:off x="0" y="0"/>
            <a:ext cx="9144000" cy="6859211"/>
          </a:xfrm>
          <a:prstGeom prst="rect">
            <a:avLst/>
          </a:prstGeom>
          <a:noFill/>
        </p:spPr>
      </p:pic>
      <p:sp>
        <p:nvSpPr>
          <p:cNvPr id="5" name="4 CuadroTexto"/>
          <p:cNvSpPr txBox="1"/>
          <p:nvPr/>
        </p:nvSpPr>
        <p:spPr>
          <a:xfrm>
            <a:off x="2285984" y="1760796"/>
            <a:ext cx="5214974" cy="523220"/>
          </a:xfrm>
          <a:prstGeom prst="rect">
            <a:avLst/>
          </a:prstGeom>
          <a:noFill/>
        </p:spPr>
        <p:txBody>
          <a:bodyPr wrap="square" rtlCol="0">
            <a:spAutoFit/>
          </a:bodyPr>
          <a:lstStyle/>
          <a:p>
            <a:pPr algn="ctr"/>
            <a:r>
              <a:rPr lang="es-ES" sz="2800" dirty="0" smtClean="0">
                <a:solidFill>
                  <a:srgbClr val="7030A0"/>
                </a:solidFill>
                <a:latin typeface="Verdana" pitchFamily="34" charset="0"/>
                <a:ea typeface="Verdana" pitchFamily="34" charset="0"/>
                <a:cs typeface="Verdana" pitchFamily="34" charset="0"/>
              </a:rPr>
              <a:t>COMUNICACIÓN AMIGOS</a:t>
            </a:r>
          </a:p>
        </p:txBody>
      </p:sp>
      <p:sp>
        <p:nvSpPr>
          <p:cNvPr id="4" name="3 CuadroTexto"/>
          <p:cNvSpPr txBox="1"/>
          <p:nvPr/>
        </p:nvSpPr>
        <p:spPr>
          <a:xfrm>
            <a:off x="500034" y="2571744"/>
            <a:ext cx="8072494" cy="2620204"/>
          </a:xfrm>
          <a:prstGeom prst="rect">
            <a:avLst/>
          </a:prstGeom>
          <a:noFill/>
        </p:spPr>
        <p:txBody>
          <a:bodyPr wrap="square" rtlCol="0">
            <a:spAutoFit/>
          </a:bodyPr>
          <a:lstStyle/>
          <a:p>
            <a:pPr algn="just">
              <a:lnSpc>
                <a:spcPct val="115000"/>
              </a:lnSpc>
              <a:spcAft>
                <a:spcPts val="800"/>
              </a:spcAft>
            </a:pPr>
            <a:r>
              <a:rPr lang="es-ES" dirty="0" smtClean="0">
                <a:solidFill>
                  <a:srgbClr val="00B050"/>
                </a:solidFill>
                <a:latin typeface="Arial" panose="020B0604020202020204" pitchFamily="34" charset="0"/>
                <a:ea typeface="Calibri" panose="020F0502020204030204" pitchFamily="34" charset="0"/>
                <a:cs typeface="Times New Roman" panose="02020603050405020304" pitchFamily="18" charset="0"/>
              </a:rPr>
              <a:t>En el caso de que decidas contarlo a tus amigos, debes hacerlo </a:t>
            </a:r>
            <a:r>
              <a:rPr lang="es-ES" b="1" dirty="0" smtClean="0">
                <a:solidFill>
                  <a:srgbClr val="00B050"/>
                </a:solidFill>
                <a:latin typeface="Arial" panose="020B0604020202020204" pitchFamily="34" charset="0"/>
                <a:ea typeface="Calibri" panose="020F0502020204030204" pitchFamily="34" charset="0"/>
                <a:cs typeface="Times New Roman" panose="02020603050405020304" pitchFamily="18" charset="0"/>
              </a:rPr>
              <a:t>CON TODA CONFIANZA</a:t>
            </a:r>
            <a:r>
              <a:rPr lang="es-ES" dirty="0" smtClean="0">
                <a:solidFill>
                  <a:srgbClr val="00B050"/>
                </a:solidFill>
                <a:latin typeface="Arial" panose="020B0604020202020204" pitchFamily="34" charset="0"/>
                <a:ea typeface="Calibri" panose="020F0502020204030204" pitchFamily="34" charset="0"/>
                <a:cs typeface="Times New Roman" panose="02020603050405020304" pitchFamily="18" charset="0"/>
              </a:rPr>
              <a:t>, exponiendo los nuevos </a:t>
            </a:r>
            <a:r>
              <a:rPr lang="es-ES" b="1" u="sng" dirty="0" smtClean="0">
                <a:solidFill>
                  <a:srgbClr val="00B050"/>
                </a:solidFill>
                <a:latin typeface="Arial" panose="020B0604020202020204" pitchFamily="34" charset="0"/>
                <a:ea typeface="Calibri" panose="020F0502020204030204" pitchFamily="34" charset="0"/>
                <a:cs typeface="Times New Roman" panose="02020603050405020304" pitchFamily="18" charset="0"/>
              </a:rPr>
              <a:t>miedos y preocupaciones</a:t>
            </a:r>
            <a:r>
              <a:rPr lang="es-ES" b="1" dirty="0" smtClean="0">
                <a:solidFill>
                  <a:srgbClr val="00B050"/>
                </a:solidFill>
                <a:latin typeface="Arial" panose="020B0604020202020204" pitchFamily="34" charset="0"/>
                <a:ea typeface="Calibri" panose="020F0502020204030204" pitchFamily="34" charset="0"/>
                <a:cs typeface="Times New Roman" panose="02020603050405020304" pitchFamily="18" charset="0"/>
              </a:rPr>
              <a:t> </a:t>
            </a:r>
            <a:r>
              <a:rPr lang="es-ES" dirty="0" smtClean="0">
                <a:solidFill>
                  <a:srgbClr val="00B050"/>
                </a:solidFill>
                <a:latin typeface="Arial" panose="020B0604020202020204" pitchFamily="34" charset="0"/>
                <a:ea typeface="Calibri" panose="020F0502020204030204" pitchFamily="34" charset="0"/>
                <a:cs typeface="Times New Roman" panose="02020603050405020304" pitchFamily="18" charset="0"/>
              </a:rPr>
              <a:t>que han aparecido en tu vida como consecuencia del diagnóstico del cáncer. </a:t>
            </a:r>
            <a:r>
              <a:rPr lang="es-ES" b="1" dirty="0" smtClean="0">
                <a:solidFill>
                  <a:srgbClr val="00B050"/>
                </a:solidFill>
                <a:latin typeface="Arial" panose="020B0604020202020204" pitchFamily="34" charset="0"/>
                <a:ea typeface="Calibri" panose="020F0502020204030204" pitchFamily="34" charset="0"/>
                <a:cs typeface="Times New Roman" panose="02020603050405020304" pitchFamily="18" charset="0"/>
              </a:rPr>
              <a:t>A veces puede que encuentres respaldo y buena disposición de ayuda por parte de tus amigos, pero también puede ocurrir que ellos estén preocupados o angustiados y no sean capaces O NO SEPAN CÓMO demostrarte todo su apoyo</a:t>
            </a:r>
            <a:r>
              <a:rPr lang="es-ES" dirty="0" smtClean="0">
                <a:solidFill>
                  <a:srgbClr val="00B050"/>
                </a:solidFill>
                <a:latin typeface="Arial" panose="020B0604020202020204" pitchFamily="34" charset="0"/>
                <a:ea typeface="Calibri" panose="020F0502020204030204" pitchFamily="34" charset="0"/>
                <a:cs typeface="Times New Roman" panose="02020603050405020304" pitchFamily="18" charset="0"/>
              </a:rPr>
              <a:t>. ¡</a:t>
            </a:r>
            <a:r>
              <a:rPr lang="es-ES" b="1" u="sng" dirty="0" smtClean="0">
                <a:solidFill>
                  <a:srgbClr val="00B050"/>
                </a:solidFill>
                <a:latin typeface="Arial" panose="020B0604020202020204" pitchFamily="34" charset="0"/>
                <a:ea typeface="Calibri" panose="020F0502020204030204" pitchFamily="34" charset="0"/>
                <a:cs typeface="Times New Roman" panose="02020603050405020304" pitchFamily="18" charset="0"/>
              </a:rPr>
              <a:t>Intenta comprenderlos!</a:t>
            </a:r>
            <a:r>
              <a:rPr lang="es-ES" b="1" dirty="0" smtClean="0">
                <a:solidFill>
                  <a:srgbClr val="00B050"/>
                </a:solidFill>
                <a:latin typeface="Arial" panose="020B0604020202020204" pitchFamily="34" charset="0"/>
                <a:ea typeface="Calibri" panose="020F0502020204030204" pitchFamily="34" charset="0"/>
                <a:cs typeface="Times New Roman" panose="02020603050405020304" pitchFamily="18" charset="0"/>
              </a:rPr>
              <a:t>: </a:t>
            </a:r>
            <a:r>
              <a:rPr lang="es-ES" i="1" dirty="0" smtClean="0">
                <a:solidFill>
                  <a:srgbClr val="00B050"/>
                </a:solidFill>
                <a:latin typeface="Arial" panose="020B0604020202020204" pitchFamily="34" charset="0"/>
                <a:ea typeface="Calibri" panose="020F0502020204030204" pitchFamily="34" charset="0"/>
                <a:cs typeface="Times New Roman" panose="02020603050405020304" pitchFamily="18" charset="0"/>
              </a:rPr>
              <a:t>debes tener en cuenta que para ellos también es una situación complicada y no saben bien cómo actuar</a:t>
            </a:r>
            <a:r>
              <a:rPr lang="es-ES" i="1" dirty="0" smtClean="0">
                <a:solidFill>
                  <a:srgbClr val="0070C0"/>
                </a:solidFill>
                <a:latin typeface="Arial" panose="020B0604020202020204" pitchFamily="34" charset="0"/>
                <a:ea typeface="Calibri" panose="020F0502020204030204" pitchFamily="34" charset="0"/>
                <a:cs typeface="Times New Roman" panose="02020603050405020304" pitchFamily="18" charset="0"/>
              </a:rPr>
              <a:t>.</a:t>
            </a:r>
            <a:endParaRPr lang="es-ES" sz="1600"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c.mercader\Desktop\10 CONGRESO GEPAC\PLANTILLA POWERPOINT 10 CONGRESO GEPAC 2015\IMAGENES\INTERIOR_2_PPT_10_CONGRESO_GEPAC_2015.png"/>
          <p:cNvPicPr>
            <a:picLocks noChangeAspect="1" noChangeArrowheads="1"/>
          </p:cNvPicPr>
          <p:nvPr/>
        </p:nvPicPr>
        <p:blipFill>
          <a:blip r:embed="rId2"/>
          <a:srcRect/>
          <a:stretch>
            <a:fillRect/>
          </a:stretch>
        </p:blipFill>
        <p:spPr bwMode="auto">
          <a:xfrm>
            <a:off x="0" y="0"/>
            <a:ext cx="9144000" cy="6859211"/>
          </a:xfrm>
          <a:prstGeom prst="rect">
            <a:avLst/>
          </a:prstGeom>
          <a:noFill/>
        </p:spPr>
      </p:pic>
      <p:sp>
        <p:nvSpPr>
          <p:cNvPr id="5" name="4 CuadroTexto"/>
          <p:cNvSpPr txBox="1"/>
          <p:nvPr/>
        </p:nvSpPr>
        <p:spPr>
          <a:xfrm>
            <a:off x="571472" y="857232"/>
            <a:ext cx="8001056" cy="523220"/>
          </a:xfrm>
          <a:prstGeom prst="rect">
            <a:avLst/>
          </a:prstGeom>
          <a:noFill/>
        </p:spPr>
        <p:txBody>
          <a:bodyPr wrap="square" rtlCol="0">
            <a:spAutoFit/>
          </a:bodyPr>
          <a:lstStyle/>
          <a:p>
            <a:pPr algn="ctr"/>
            <a:r>
              <a:rPr lang="es-ES" sz="2800" dirty="0" smtClean="0">
                <a:solidFill>
                  <a:srgbClr val="8666A9"/>
                </a:solidFill>
                <a:latin typeface="Verdana" pitchFamily="34" charset="0"/>
                <a:ea typeface="Verdana" pitchFamily="34" charset="0"/>
                <a:cs typeface="Verdana" pitchFamily="34" charset="0"/>
              </a:rPr>
              <a:t>  COMUNICACIÓN FAMILIA </a:t>
            </a:r>
            <a:endParaRPr lang="es-ES" sz="2800" dirty="0" smtClean="0">
              <a:solidFill>
                <a:srgbClr val="7030A0"/>
              </a:solidFill>
              <a:latin typeface="Verdana" pitchFamily="34" charset="0"/>
              <a:ea typeface="Verdana" pitchFamily="34" charset="0"/>
              <a:cs typeface="Verdana" pitchFamily="34" charset="0"/>
            </a:endParaRPr>
          </a:p>
        </p:txBody>
      </p:sp>
      <p:sp>
        <p:nvSpPr>
          <p:cNvPr id="4" name="3 CuadroTexto"/>
          <p:cNvSpPr txBox="1"/>
          <p:nvPr/>
        </p:nvSpPr>
        <p:spPr>
          <a:xfrm>
            <a:off x="357158" y="1500174"/>
            <a:ext cx="8215370" cy="4401205"/>
          </a:xfrm>
          <a:prstGeom prst="rect">
            <a:avLst/>
          </a:prstGeom>
          <a:noFill/>
        </p:spPr>
        <p:txBody>
          <a:bodyPr wrap="square" rtlCol="0">
            <a:spAutoFit/>
          </a:bodyPr>
          <a:lstStyle/>
          <a:p>
            <a:pPr>
              <a:buFont typeface="Wingdings" pitchFamily="2" charset="2"/>
              <a:buChar char="§"/>
            </a:pPr>
            <a:r>
              <a:rPr lang="es-ES" sz="2000" dirty="0" smtClean="0">
                <a:solidFill>
                  <a:srgbClr val="00B050"/>
                </a:solidFill>
                <a:latin typeface="Arial" panose="020B0604020202020204" pitchFamily="34" charset="0"/>
                <a:cs typeface="Arial" panose="020B0604020202020204" pitchFamily="34" charset="0"/>
              </a:rPr>
              <a:t> La comunicación con la familia es importante, ya que ayudas a tus familiares a saber cómo te sientes y conocer tus miedos y preocupaciones.</a:t>
            </a:r>
          </a:p>
          <a:p>
            <a:pPr>
              <a:buFont typeface="Wingdings" pitchFamily="2" charset="2"/>
              <a:buChar char="§"/>
            </a:pPr>
            <a:r>
              <a:rPr lang="es-ES" sz="2000" dirty="0" smtClean="0">
                <a:solidFill>
                  <a:srgbClr val="00B050"/>
                </a:solidFill>
                <a:latin typeface="Arial" panose="020B0604020202020204" pitchFamily="34" charset="0"/>
                <a:ea typeface="Calibri" panose="020F0502020204030204" pitchFamily="34" charset="0"/>
              </a:rPr>
              <a:t> Te ayudará a encontrar un apoyo inestimable para aprender a afrontar la enfermedad.</a:t>
            </a:r>
          </a:p>
          <a:p>
            <a:pPr>
              <a:buFont typeface="Wingdings" pitchFamily="2" charset="2"/>
              <a:buChar char="§"/>
            </a:pPr>
            <a:r>
              <a:rPr lang="es-ES" sz="2000" dirty="0" smtClean="0">
                <a:solidFill>
                  <a:srgbClr val="00B050"/>
                </a:solidFill>
                <a:latin typeface="Arial" panose="020B0604020202020204" pitchFamily="34" charset="0"/>
                <a:ea typeface="Calibri" panose="020F0502020204030204" pitchFamily="34" charset="0"/>
                <a:cs typeface="Times New Roman" panose="02020603050405020304" pitchFamily="18" charset="0"/>
              </a:rPr>
              <a:t>Tu familia te será de más ayuda si estás informada acerca de tu enfermedad, los tratamientos y los pasos a seguir.</a:t>
            </a:r>
            <a:endParaRPr lang="es-ES" sz="2000" dirty="0" smtClean="0">
              <a:solidFill>
                <a:srgbClr val="00B050"/>
              </a:solidFill>
              <a:latin typeface="Calibri" panose="020F0502020204030204" pitchFamily="34" charset="0"/>
              <a:ea typeface="Calibri" panose="020F0502020204030204" pitchFamily="34" charset="0"/>
              <a:cs typeface="Times New Roman" panose="02020603050405020304" pitchFamily="18" charset="0"/>
            </a:endParaRPr>
          </a:p>
          <a:p>
            <a:pPr>
              <a:buFont typeface="Wingdings" pitchFamily="2" charset="2"/>
              <a:buChar char="§"/>
            </a:pPr>
            <a:r>
              <a:rPr lang="es-ES" sz="2000" dirty="0" smtClean="0">
                <a:solidFill>
                  <a:srgbClr val="00B050"/>
                </a:solidFill>
                <a:latin typeface="Arial" panose="020B0604020202020204" pitchFamily="34" charset="0"/>
                <a:ea typeface="Calibri" panose="020F0502020204030204" pitchFamily="34" charset="0"/>
                <a:cs typeface="Times New Roman" panose="02020603050405020304" pitchFamily="18" charset="0"/>
              </a:rPr>
              <a:t>Deja que tus familiares expresen también sus sentimientos y responde a sus preguntas.</a:t>
            </a:r>
            <a:endParaRPr lang="es-ES" sz="2000" dirty="0" smtClean="0">
              <a:solidFill>
                <a:srgbClr val="00B050"/>
              </a:solidFill>
              <a:latin typeface="Calibri" panose="020F0502020204030204" pitchFamily="34" charset="0"/>
              <a:ea typeface="Calibri" panose="020F0502020204030204" pitchFamily="34" charset="0"/>
              <a:cs typeface="Times New Roman" panose="02020603050405020304" pitchFamily="18" charset="0"/>
            </a:endParaRPr>
          </a:p>
          <a:p>
            <a:pPr>
              <a:buFont typeface="Wingdings" pitchFamily="2" charset="2"/>
              <a:buChar char="§"/>
            </a:pPr>
            <a:r>
              <a:rPr lang="es-ES" sz="2000" dirty="0" smtClean="0">
                <a:solidFill>
                  <a:srgbClr val="00B050"/>
                </a:solidFill>
                <a:latin typeface="Arial" panose="020B0604020202020204" pitchFamily="34" charset="0"/>
                <a:ea typeface="Calibri" panose="020F0502020204030204" pitchFamily="34" charset="0"/>
                <a:cs typeface="Times New Roman" panose="02020603050405020304" pitchFamily="18" charset="0"/>
              </a:rPr>
              <a:t>Escúchales y demuestra respeto e interés ante sus opiniones y la expresión de sus sentimientos.</a:t>
            </a:r>
            <a:endParaRPr lang="es-ES" sz="2000" dirty="0" smtClean="0">
              <a:solidFill>
                <a:srgbClr val="00B050"/>
              </a:solidFill>
              <a:latin typeface="Calibri" panose="020F0502020204030204" pitchFamily="34" charset="0"/>
              <a:ea typeface="Calibri" panose="020F0502020204030204" pitchFamily="34" charset="0"/>
              <a:cs typeface="Times New Roman" panose="02020603050405020304" pitchFamily="18" charset="0"/>
            </a:endParaRPr>
          </a:p>
          <a:p>
            <a:pPr>
              <a:buFont typeface="Wingdings" pitchFamily="2" charset="2"/>
              <a:buChar char="§"/>
            </a:pPr>
            <a:r>
              <a:rPr lang="es-ES" sz="2000" dirty="0" smtClean="0">
                <a:solidFill>
                  <a:srgbClr val="00B050"/>
                </a:solidFill>
                <a:latin typeface="Arial" panose="020B0604020202020204" pitchFamily="34" charset="0"/>
                <a:ea typeface="Calibri" panose="020F0502020204030204" pitchFamily="34" charset="0"/>
                <a:cs typeface="Times New Roman" panose="02020603050405020304" pitchFamily="18" charset="0"/>
              </a:rPr>
              <a:t>Explícales que el cáncer es una enfermedad crónica, no necesariamente una enfermedad terminal.</a:t>
            </a:r>
            <a:endParaRPr lang="es-ES" sz="2000" dirty="0" smtClean="0">
              <a:solidFill>
                <a:srgbClr val="00B050"/>
              </a:solidFill>
              <a:latin typeface="Calibri" panose="020F0502020204030204" pitchFamily="34" charset="0"/>
              <a:ea typeface="Calibri" panose="020F0502020204030204" pitchFamily="34" charset="0"/>
              <a:cs typeface="Times New Roman" panose="02020603050405020304" pitchFamily="18" charset="0"/>
            </a:endParaRPr>
          </a:p>
          <a:p>
            <a:pPr>
              <a:buFont typeface="Wingdings" pitchFamily="2" charset="2"/>
              <a:buChar char="§"/>
            </a:pPr>
            <a:endParaRPr lang="es-ES" sz="2000" dirty="0" smtClean="0">
              <a:solidFill>
                <a:srgbClr val="00B050"/>
              </a:solidFill>
              <a:latin typeface="Verdana" pitchFamily="34" charset="0"/>
              <a:ea typeface="Verdana" pitchFamily="34" charset="0"/>
              <a:cs typeface="Verdana" pitchFamily="34" charset="0"/>
            </a:endParaRPr>
          </a:p>
        </p:txBody>
      </p:sp>
      <p:pic>
        <p:nvPicPr>
          <p:cNvPr id="2" name="Picture 2" descr="C:\Users\m.rojas\Desktop\secondaryImage_3023 (1).jpg"/>
          <p:cNvPicPr>
            <a:picLocks noChangeAspect="1" noChangeArrowheads="1"/>
          </p:cNvPicPr>
          <p:nvPr/>
        </p:nvPicPr>
        <p:blipFill>
          <a:blip r:embed="rId3"/>
          <a:srcRect/>
          <a:stretch>
            <a:fillRect/>
          </a:stretch>
        </p:blipFill>
        <p:spPr bwMode="auto">
          <a:xfrm>
            <a:off x="5357818" y="5286388"/>
            <a:ext cx="2214578" cy="1000132"/>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c.mercader\Desktop\10 CONGRESO GEPAC\PLANTILLA POWERPOINT 10 CONGRESO GEPAC 2015\IMAGENES\INTERIOR_3_PPT_10_CONGRESO_GEPAC_2015.png"/>
          <p:cNvPicPr>
            <a:picLocks noChangeAspect="1" noChangeArrowheads="1"/>
          </p:cNvPicPr>
          <p:nvPr/>
        </p:nvPicPr>
        <p:blipFill>
          <a:blip r:embed="rId2"/>
          <a:srcRect/>
          <a:stretch>
            <a:fillRect/>
          </a:stretch>
        </p:blipFill>
        <p:spPr bwMode="auto">
          <a:xfrm>
            <a:off x="0" y="0"/>
            <a:ext cx="9144000" cy="6859211"/>
          </a:xfrm>
          <a:prstGeom prst="rect">
            <a:avLst/>
          </a:prstGeom>
          <a:noFill/>
        </p:spPr>
      </p:pic>
      <p:pic>
        <p:nvPicPr>
          <p:cNvPr id="6" name="Picture 2" descr="http://i2.sdpnoticias.com/sdpnoticias/2015/05/18/20150518133612_emily-mcdowell-tarjetas-empaticas-empathy-cards-cancer-2_620x6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1604" y="1428736"/>
            <a:ext cx="4286250" cy="471487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c.mercader\Desktop\10 CONGRESO GEPAC\PLANTILLA POWERPOINT 10 CONGRESO GEPAC 2015\IMAGENES\TRASERA_PPT_10_CONGRESO_GEPAC_2015.png"/>
          <p:cNvPicPr>
            <a:picLocks noChangeAspect="1" noChangeArrowheads="1"/>
          </p:cNvPicPr>
          <p:nvPr/>
        </p:nvPicPr>
        <p:blipFill>
          <a:blip r:embed="rId2"/>
          <a:srcRect/>
          <a:stretch>
            <a:fillRect/>
          </a:stretch>
        </p:blipFill>
        <p:spPr bwMode="auto">
          <a:xfrm>
            <a:off x="0" y="0"/>
            <a:ext cx="9144000" cy="6859211"/>
          </a:xfrm>
          <a:prstGeom prst="rect">
            <a:avLst/>
          </a:prstGeom>
          <a:noFill/>
        </p:spPr>
      </p:pic>
      <p:pic>
        <p:nvPicPr>
          <p:cNvPr id="3" name="Picture 2" descr="C:\Users\m.rojas\Desktop\imagen-post-it-gracias.jpg"/>
          <p:cNvPicPr>
            <a:picLocks noChangeAspect="1" noChangeArrowheads="1"/>
          </p:cNvPicPr>
          <p:nvPr/>
        </p:nvPicPr>
        <p:blipFill>
          <a:blip r:embed="rId3" cstate="print"/>
          <a:srcRect/>
          <a:stretch>
            <a:fillRect/>
          </a:stretch>
        </p:blipFill>
        <p:spPr bwMode="auto">
          <a:xfrm>
            <a:off x="4357686" y="357166"/>
            <a:ext cx="4643437" cy="3071834"/>
          </a:xfrm>
          <a:prstGeom prst="rect">
            <a:avLst/>
          </a:prstGeom>
          <a:noFill/>
        </p:spPr>
      </p:pic>
      <p:sp>
        <p:nvSpPr>
          <p:cNvPr id="4" name="3 Rectángulo"/>
          <p:cNvSpPr/>
          <p:nvPr/>
        </p:nvSpPr>
        <p:spPr>
          <a:xfrm>
            <a:off x="4643438" y="3857627"/>
            <a:ext cx="2928958" cy="646331"/>
          </a:xfrm>
          <a:prstGeom prst="rect">
            <a:avLst/>
          </a:prstGeom>
        </p:spPr>
        <p:txBody>
          <a:bodyPr wrap="square">
            <a:spAutoFit/>
          </a:bodyPr>
          <a:lstStyle/>
          <a:p>
            <a:r>
              <a:rPr lang="es-ES" dirty="0" smtClean="0">
                <a:solidFill>
                  <a:srgbClr val="7030A0"/>
                </a:solidFill>
              </a:rPr>
              <a:t>Correo:jmrcp27@gmail.com</a:t>
            </a:r>
          </a:p>
          <a:p>
            <a:r>
              <a:rPr lang="es-ES" dirty="0" smtClean="0">
                <a:solidFill>
                  <a:srgbClr val="7030A0"/>
                </a:solidFill>
              </a:rPr>
              <a:t>Telefono:622237233</a:t>
            </a:r>
            <a:endParaRPr lang="es-ES" dirty="0">
              <a:solidFill>
                <a:srgbClr val="7030A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c.mercader\Desktop\10 CONGRESO GEPAC\PLANTILLA POWERPOINT 10 CONGRESO GEPAC 2015\IMAGENES\INTERIOR_2_PPT_10_CONGRESO_GEPAC_2015.png"/>
          <p:cNvPicPr>
            <a:picLocks noChangeAspect="1" noChangeArrowheads="1"/>
          </p:cNvPicPr>
          <p:nvPr/>
        </p:nvPicPr>
        <p:blipFill>
          <a:blip r:embed="rId2"/>
          <a:srcRect/>
          <a:stretch>
            <a:fillRect/>
          </a:stretch>
        </p:blipFill>
        <p:spPr bwMode="auto">
          <a:xfrm>
            <a:off x="0" y="0"/>
            <a:ext cx="9144000" cy="6859211"/>
          </a:xfrm>
          <a:prstGeom prst="rect">
            <a:avLst/>
          </a:prstGeom>
          <a:noFill/>
        </p:spPr>
      </p:pic>
      <p:sp>
        <p:nvSpPr>
          <p:cNvPr id="5" name="4 CuadroTexto"/>
          <p:cNvSpPr txBox="1"/>
          <p:nvPr/>
        </p:nvSpPr>
        <p:spPr>
          <a:xfrm>
            <a:off x="571472" y="1643050"/>
            <a:ext cx="8001056" cy="523220"/>
          </a:xfrm>
          <a:prstGeom prst="rect">
            <a:avLst/>
          </a:prstGeom>
          <a:noFill/>
        </p:spPr>
        <p:txBody>
          <a:bodyPr wrap="square" rtlCol="0">
            <a:spAutoFit/>
          </a:bodyPr>
          <a:lstStyle/>
          <a:p>
            <a:r>
              <a:rPr lang="es-ES" sz="2800" dirty="0" smtClean="0">
                <a:solidFill>
                  <a:srgbClr val="7030A0"/>
                </a:solidFill>
              </a:rPr>
              <a:t>ASERTIVIDAD</a:t>
            </a:r>
            <a:endParaRPr lang="es-ES" sz="2800" dirty="0" smtClean="0">
              <a:solidFill>
                <a:srgbClr val="7030A0"/>
              </a:solidFill>
              <a:latin typeface="Verdana" pitchFamily="34" charset="0"/>
              <a:ea typeface="Verdana" pitchFamily="34" charset="0"/>
              <a:cs typeface="Verdana" pitchFamily="34" charset="0"/>
            </a:endParaRPr>
          </a:p>
        </p:txBody>
      </p:sp>
      <p:sp>
        <p:nvSpPr>
          <p:cNvPr id="4" name="3 CuadroTexto"/>
          <p:cNvSpPr txBox="1"/>
          <p:nvPr/>
        </p:nvSpPr>
        <p:spPr>
          <a:xfrm>
            <a:off x="571472" y="2357430"/>
            <a:ext cx="8001056" cy="400110"/>
          </a:xfrm>
          <a:prstGeom prst="rect">
            <a:avLst/>
          </a:prstGeom>
          <a:noFill/>
        </p:spPr>
        <p:txBody>
          <a:bodyPr wrap="square" rtlCol="0">
            <a:spAutoFit/>
          </a:bodyPr>
          <a:lstStyle/>
          <a:p>
            <a:endParaRPr lang="es-ES" sz="2000" dirty="0" smtClean="0">
              <a:solidFill>
                <a:srgbClr val="597591"/>
              </a:solidFill>
              <a:latin typeface="Verdana" pitchFamily="34" charset="0"/>
              <a:ea typeface="Verdana" pitchFamily="34" charset="0"/>
              <a:cs typeface="Verdana" pitchFamily="34" charset="0"/>
            </a:endParaRPr>
          </a:p>
        </p:txBody>
      </p:sp>
      <p:sp>
        <p:nvSpPr>
          <p:cNvPr id="6" name="5 Rectángulo"/>
          <p:cNvSpPr/>
          <p:nvPr/>
        </p:nvSpPr>
        <p:spPr>
          <a:xfrm>
            <a:off x="642910" y="2143116"/>
            <a:ext cx="8286808" cy="2031325"/>
          </a:xfrm>
          <a:prstGeom prst="rect">
            <a:avLst/>
          </a:prstGeom>
        </p:spPr>
        <p:txBody>
          <a:bodyPr wrap="square">
            <a:spAutoFit/>
          </a:bodyPr>
          <a:lstStyle/>
          <a:p>
            <a:pPr marL="45720" indent="0" algn="just">
              <a:buNone/>
            </a:pPr>
            <a:endParaRPr lang="es-ES" dirty="0" smtClean="0">
              <a:solidFill>
                <a:srgbClr val="00B050"/>
              </a:solidFill>
            </a:endParaRPr>
          </a:p>
          <a:p>
            <a:pPr marL="45720" indent="0" algn="just">
              <a:buNone/>
            </a:pPr>
            <a:r>
              <a:rPr lang="es-ES" dirty="0" smtClean="0">
                <a:solidFill>
                  <a:srgbClr val="00B050"/>
                </a:solidFill>
              </a:rPr>
              <a:t>PASOS</a:t>
            </a:r>
          </a:p>
          <a:p>
            <a:pPr marL="45720" indent="0" algn="just">
              <a:buNone/>
            </a:pPr>
            <a:r>
              <a:rPr lang="es-ES" dirty="0" smtClean="0">
                <a:solidFill>
                  <a:srgbClr val="00B050"/>
                </a:solidFill>
              </a:rPr>
              <a:t>1.- Escuchar activamente lo que se dice y demostrar a la otra persona que se le presta atención y se le entiende. Centrarse en la otra persona.</a:t>
            </a:r>
          </a:p>
          <a:p>
            <a:pPr marL="45720" indent="0" algn="just">
              <a:buNone/>
            </a:pPr>
            <a:r>
              <a:rPr lang="es-ES" dirty="0" smtClean="0">
                <a:solidFill>
                  <a:srgbClr val="00B050"/>
                </a:solidFill>
              </a:rPr>
              <a:t>2.- Diga lo que piensa u opina. Centrarse en uno mismo. 	</a:t>
            </a:r>
          </a:p>
          <a:p>
            <a:pPr marL="45720" indent="0" algn="just">
              <a:buNone/>
            </a:pPr>
            <a:r>
              <a:rPr lang="es-ES" dirty="0" smtClean="0">
                <a:solidFill>
                  <a:srgbClr val="00B050"/>
                </a:solidFill>
              </a:rPr>
              <a:t>3.- Diga lo que desea que suceda. </a:t>
            </a:r>
            <a:r>
              <a:rPr lang="es-ES" dirty="0" smtClean="0">
                <a:solidFill>
                  <a:srgbClr val="00B050"/>
                </a:solidFill>
              </a:rPr>
              <a:t>Búsqueda </a:t>
            </a:r>
            <a:r>
              <a:rPr lang="es-ES" dirty="0" smtClean="0">
                <a:solidFill>
                  <a:srgbClr val="00B050"/>
                </a:solidFill>
              </a:rPr>
              <a:t>de acuerdo. Centrarse en la otra persona y en uno mismo. </a:t>
            </a:r>
          </a:p>
        </p:txBody>
      </p:sp>
      <p:pic>
        <p:nvPicPr>
          <p:cNvPr id="7" name="Picture 3" descr="C:\Users\m.rojas\Desktop\asertividad2 (1).jpg"/>
          <p:cNvPicPr>
            <a:picLocks noChangeAspect="1" noChangeArrowheads="1"/>
          </p:cNvPicPr>
          <p:nvPr/>
        </p:nvPicPr>
        <p:blipFill>
          <a:blip r:embed="rId3"/>
          <a:srcRect/>
          <a:stretch>
            <a:fillRect/>
          </a:stretch>
        </p:blipFill>
        <p:spPr bwMode="auto">
          <a:xfrm>
            <a:off x="2571736" y="4857760"/>
            <a:ext cx="3000364" cy="1790815"/>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c.mercader\Desktop\10 CONGRESO GEPAC\PLANTILLA POWERPOINT 10 CONGRESO GEPAC 2015\IMAGENES\INTERIOR_2_PPT_10_CONGRESO_GEPAC_2015.png"/>
          <p:cNvPicPr>
            <a:picLocks noChangeAspect="1" noChangeArrowheads="1"/>
          </p:cNvPicPr>
          <p:nvPr/>
        </p:nvPicPr>
        <p:blipFill>
          <a:blip r:embed="rId2"/>
          <a:srcRect/>
          <a:stretch>
            <a:fillRect/>
          </a:stretch>
        </p:blipFill>
        <p:spPr bwMode="auto">
          <a:xfrm>
            <a:off x="0" y="-1211"/>
            <a:ext cx="9144000" cy="6859211"/>
          </a:xfrm>
          <a:prstGeom prst="rect">
            <a:avLst/>
          </a:prstGeom>
          <a:noFill/>
        </p:spPr>
      </p:pic>
      <p:sp>
        <p:nvSpPr>
          <p:cNvPr id="5" name="4 CuadroTexto"/>
          <p:cNvSpPr txBox="1"/>
          <p:nvPr/>
        </p:nvSpPr>
        <p:spPr>
          <a:xfrm>
            <a:off x="571472" y="571480"/>
            <a:ext cx="8001056" cy="523220"/>
          </a:xfrm>
          <a:prstGeom prst="rect">
            <a:avLst/>
          </a:prstGeom>
          <a:noFill/>
        </p:spPr>
        <p:txBody>
          <a:bodyPr wrap="square" rtlCol="0">
            <a:spAutoFit/>
          </a:bodyPr>
          <a:lstStyle/>
          <a:p>
            <a:pPr algn="ctr"/>
            <a:r>
              <a:rPr lang="es-ES" sz="2800" dirty="0" smtClean="0">
                <a:solidFill>
                  <a:srgbClr val="7030A0"/>
                </a:solidFill>
                <a:latin typeface="Verdana" pitchFamily="34" charset="0"/>
                <a:ea typeface="Verdana" pitchFamily="34" charset="0"/>
                <a:cs typeface="Verdana" pitchFamily="34" charset="0"/>
              </a:rPr>
              <a:t>PACIENTE-MÉDICO</a:t>
            </a:r>
            <a:endParaRPr lang="es-ES" sz="2800" dirty="0" smtClean="0">
              <a:solidFill>
                <a:srgbClr val="7030A0"/>
              </a:solidFill>
              <a:latin typeface="Verdana" pitchFamily="34" charset="0"/>
              <a:ea typeface="Verdana" pitchFamily="34" charset="0"/>
              <a:cs typeface="Verdana" pitchFamily="34" charset="0"/>
            </a:endParaRPr>
          </a:p>
        </p:txBody>
      </p:sp>
      <p:sp>
        <p:nvSpPr>
          <p:cNvPr id="4" name="3 CuadroTexto"/>
          <p:cNvSpPr txBox="1"/>
          <p:nvPr/>
        </p:nvSpPr>
        <p:spPr>
          <a:xfrm>
            <a:off x="571472" y="2357430"/>
            <a:ext cx="8001056" cy="400110"/>
          </a:xfrm>
          <a:prstGeom prst="rect">
            <a:avLst/>
          </a:prstGeom>
          <a:noFill/>
        </p:spPr>
        <p:txBody>
          <a:bodyPr wrap="square" rtlCol="0">
            <a:spAutoFit/>
          </a:bodyPr>
          <a:lstStyle/>
          <a:p>
            <a:endParaRPr lang="es-ES" sz="2000" dirty="0" smtClean="0">
              <a:solidFill>
                <a:srgbClr val="597591"/>
              </a:solidFill>
              <a:latin typeface="Verdana" pitchFamily="34" charset="0"/>
              <a:ea typeface="Verdana" pitchFamily="34" charset="0"/>
              <a:cs typeface="Verdana" pitchFamily="34" charset="0"/>
            </a:endParaRPr>
          </a:p>
        </p:txBody>
      </p:sp>
      <p:sp>
        <p:nvSpPr>
          <p:cNvPr id="6" name="5 Rectángulo"/>
          <p:cNvSpPr/>
          <p:nvPr/>
        </p:nvSpPr>
        <p:spPr>
          <a:xfrm>
            <a:off x="642910" y="1714488"/>
            <a:ext cx="8286808" cy="3970318"/>
          </a:xfrm>
          <a:prstGeom prst="rect">
            <a:avLst/>
          </a:prstGeom>
        </p:spPr>
        <p:txBody>
          <a:bodyPr wrap="square">
            <a:spAutoFit/>
          </a:bodyPr>
          <a:lstStyle/>
          <a:p>
            <a:pPr algn="just"/>
            <a:r>
              <a:rPr lang="es-ES" dirty="0" smtClean="0">
                <a:solidFill>
                  <a:srgbClr val="00B050"/>
                </a:solidFill>
                <a:latin typeface="Arial" pitchFamily="34" charset="0"/>
                <a:cs typeface="Arial" pitchFamily="34" charset="0"/>
              </a:rPr>
              <a:t>Establecer una buena y efectiva comunicación con su médico es muy importante ya que ambos necesitan una información clara y concisa para planificar su cuidado y tratamiento. Este trabajo en equipo ayudará a obtener  unos resultados óptimos con el tratamiento. </a:t>
            </a:r>
          </a:p>
          <a:p>
            <a:pPr algn="just"/>
            <a:endParaRPr lang="es-ES" dirty="0" smtClean="0">
              <a:solidFill>
                <a:srgbClr val="00B050"/>
              </a:solidFill>
              <a:latin typeface="Arial" pitchFamily="34" charset="0"/>
              <a:cs typeface="Arial" pitchFamily="34" charset="0"/>
            </a:endParaRPr>
          </a:p>
          <a:p>
            <a:pPr algn="just"/>
            <a:r>
              <a:rPr lang="es-ES" dirty="0" smtClean="0">
                <a:solidFill>
                  <a:srgbClr val="00B050"/>
                </a:solidFill>
                <a:latin typeface="Arial" pitchFamily="34" charset="0"/>
                <a:cs typeface="Arial" pitchFamily="34" charset="0"/>
              </a:rPr>
              <a:t>Crear una comunicación óptima no siempre es fácil y puede requerir mayor o menor esfuerzo por ambas partes. Pero si se consigue, el resultado será útil para el médico y beneficioso para usted.</a:t>
            </a:r>
          </a:p>
          <a:p>
            <a:pPr algn="just"/>
            <a:endParaRPr lang="es-ES" dirty="0" smtClean="0">
              <a:solidFill>
                <a:srgbClr val="00B050"/>
              </a:solidFill>
              <a:latin typeface="Arial" pitchFamily="34" charset="0"/>
              <a:cs typeface="Arial" pitchFamily="34" charset="0"/>
            </a:endParaRPr>
          </a:p>
          <a:p>
            <a:pPr algn="just"/>
            <a:r>
              <a:rPr lang="es-ES" dirty="0" smtClean="0">
                <a:solidFill>
                  <a:srgbClr val="00B050"/>
                </a:solidFill>
                <a:latin typeface="Arial" pitchFamily="34" charset="0"/>
                <a:cs typeface="Arial" pitchFamily="34" charset="0"/>
              </a:rPr>
              <a:t>Los médicos no suelen molestarse por las preguntas que les hagan sus pacientes. Es más, agradecen todas las preguntas, comentarios y planteamiento de dudas que vengan de sus pacientes o familiares, ya que reflejan el interés y la participación activa de los pacientes en su propio proceso de curación. </a:t>
            </a:r>
            <a:endParaRPr lang="es-ES" dirty="0">
              <a:solidFill>
                <a:srgbClr val="00B050"/>
              </a:solidFill>
              <a:latin typeface="Arial" pitchFamily="34" charset="0"/>
              <a:cs typeface="Arial"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c.mercader\Desktop\10 CONGRESO GEPAC\PLANTILLA POWERPOINT 10 CONGRESO GEPAC 2015\IMAGENES\INTERIOR_2_PPT_10_CONGRESO_GEPAC_2015.png"/>
          <p:cNvPicPr>
            <a:picLocks noChangeAspect="1" noChangeArrowheads="1"/>
          </p:cNvPicPr>
          <p:nvPr/>
        </p:nvPicPr>
        <p:blipFill>
          <a:blip r:embed="rId2"/>
          <a:srcRect/>
          <a:stretch>
            <a:fillRect/>
          </a:stretch>
        </p:blipFill>
        <p:spPr bwMode="auto">
          <a:xfrm>
            <a:off x="0" y="-1211"/>
            <a:ext cx="9144000" cy="6859211"/>
          </a:xfrm>
          <a:prstGeom prst="rect">
            <a:avLst/>
          </a:prstGeom>
          <a:noFill/>
        </p:spPr>
      </p:pic>
      <p:sp>
        <p:nvSpPr>
          <p:cNvPr id="5" name="4 CuadroTexto"/>
          <p:cNvSpPr txBox="1"/>
          <p:nvPr/>
        </p:nvSpPr>
        <p:spPr>
          <a:xfrm>
            <a:off x="571472" y="571480"/>
            <a:ext cx="8001056" cy="523220"/>
          </a:xfrm>
          <a:prstGeom prst="rect">
            <a:avLst/>
          </a:prstGeom>
          <a:noFill/>
        </p:spPr>
        <p:txBody>
          <a:bodyPr wrap="square" rtlCol="0">
            <a:spAutoFit/>
          </a:bodyPr>
          <a:lstStyle/>
          <a:p>
            <a:pPr algn="ctr"/>
            <a:r>
              <a:rPr lang="es-ES" sz="2800" dirty="0" smtClean="0">
                <a:solidFill>
                  <a:srgbClr val="7030A0"/>
                </a:solidFill>
                <a:latin typeface="Verdana" pitchFamily="34" charset="0"/>
                <a:ea typeface="Verdana" pitchFamily="34" charset="0"/>
                <a:cs typeface="Verdana" pitchFamily="34" charset="0"/>
              </a:rPr>
              <a:t>PACIENTE-MEDICO</a:t>
            </a:r>
          </a:p>
        </p:txBody>
      </p:sp>
      <p:sp>
        <p:nvSpPr>
          <p:cNvPr id="4" name="3 CuadroTexto"/>
          <p:cNvSpPr txBox="1"/>
          <p:nvPr/>
        </p:nvSpPr>
        <p:spPr>
          <a:xfrm>
            <a:off x="571472" y="2357430"/>
            <a:ext cx="8001056" cy="400110"/>
          </a:xfrm>
          <a:prstGeom prst="rect">
            <a:avLst/>
          </a:prstGeom>
          <a:noFill/>
        </p:spPr>
        <p:txBody>
          <a:bodyPr wrap="square" rtlCol="0">
            <a:spAutoFit/>
          </a:bodyPr>
          <a:lstStyle/>
          <a:p>
            <a:endParaRPr lang="es-ES" sz="2000" dirty="0" smtClean="0">
              <a:solidFill>
                <a:srgbClr val="597591"/>
              </a:solidFill>
              <a:latin typeface="Verdana" pitchFamily="34" charset="0"/>
              <a:ea typeface="Verdana" pitchFamily="34" charset="0"/>
              <a:cs typeface="Verdana" pitchFamily="34" charset="0"/>
            </a:endParaRPr>
          </a:p>
        </p:txBody>
      </p:sp>
      <p:sp>
        <p:nvSpPr>
          <p:cNvPr id="6" name="5 Rectángulo"/>
          <p:cNvSpPr/>
          <p:nvPr/>
        </p:nvSpPr>
        <p:spPr>
          <a:xfrm>
            <a:off x="642910" y="1714488"/>
            <a:ext cx="8286808" cy="4524315"/>
          </a:xfrm>
          <a:prstGeom prst="rect">
            <a:avLst/>
          </a:prstGeom>
        </p:spPr>
        <p:txBody>
          <a:bodyPr wrap="square">
            <a:spAutoFit/>
          </a:bodyPr>
          <a:lstStyle/>
          <a:p>
            <a:pPr algn="just"/>
            <a:r>
              <a:rPr lang="es-ES" dirty="0" smtClean="0">
                <a:solidFill>
                  <a:srgbClr val="00B050"/>
                </a:solidFill>
                <a:latin typeface="Arial" pitchFamily="34" charset="0"/>
                <a:cs typeface="Arial" pitchFamily="34" charset="0"/>
              </a:rPr>
              <a:t>Su médico le informará sobre aspectos importantes de su enfermedad. No dude en preguntar todo lo que desee hasta que tenga conciencia de haber entendido todas las explicaciones. </a:t>
            </a:r>
            <a:r>
              <a:rPr lang="es-ES" dirty="0" smtClean="0">
                <a:solidFill>
                  <a:srgbClr val="7030A0"/>
                </a:solidFill>
                <a:latin typeface="Arial" pitchFamily="34" charset="0"/>
                <a:cs typeface="Arial" pitchFamily="34" charset="0"/>
              </a:rPr>
              <a:t>Una recomendación es apuntar en un papel todas las preguntas cuyas respuestas se desea conocer; el médico agradece tener un paciente interesado y colaborador.</a:t>
            </a:r>
            <a:r>
              <a:rPr lang="es-ES" dirty="0" smtClean="0">
                <a:solidFill>
                  <a:srgbClr val="00B050"/>
                </a:solidFill>
                <a:latin typeface="Arial" pitchFamily="34" charset="0"/>
                <a:cs typeface="Arial" pitchFamily="34" charset="0"/>
              </a:rPr>
              <a:t> Si la terminología médica es difícil de comprender hay que pedir al médico que se explique de una forma inteligible. </a:t>
            </a:r>
          </a:p>
          <a:p>
            <a:pPr algn="just"/>
            <a:endParaRPr lang="es-ES" dirty="0" smtClean="0">
              <a:solidFill>
                <a:srgbClr val="00B050"/>
              </a:solidFill>
              <a:latin typeface="Arial" pitchFamily="34" charset="0"/>
              <a:cs typeface="Arial" pitchFamily="34" charset="0"/>
            </a:endParaRPr>
          </a:p>
          <a:p>
            <a:pPr algn="just"/>
            <a:r>
              <a:rPr lang="es-ES" dirty="0" smtClean="0">
                <a:solidFill>
                  <a:srgbClr val="00B050"/>
                </a:solidFill>
                <a:latin typeface="Arial" pitchFamily="34" charset="0"/>
                <a:cs typeface="Arial" pitchFamily="34" charset="0"/>
              </a:rPr>
              <a:t>Por otro lado también es habitual que, estando un paciente ante un médico que le acaba de anunciar el diagnóstico, la preocupación o la sorpresa produzcan emociones tan negativas que el paciente se olvide de las explicaciones que el profesional le ha dado. Si esto ocurriera no hay que dudar en ponerse de nuevo en contacto con el médico y, si es necesario, acudir con un familiar o persona de confianza. Entender las explicaciones sobre su enfermedad siempre ayudará al paciente y le permitirá participar y colaborar más activamente y con mayor seguridad en el tratamiento.</a:t>
            </a:r>
            <a:endParaRPr lang="es-ES" dirty="0">
              <a:solidFill>
                <a:srgbClr val="00B050"/>
              </a:solidFill>
              <a:latin typeface="Arial" pitchFamily="34" charset="0"/>
              <a:cs typeface="Arial"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c.mercader\Desktop\10 CONGRESO GEPAC\PLANTILLA POWERPOINT 10 CONGRESO GEPAC 2015\IMAGENES\INTERIOR_2_PPT_10_CONGRESO_GEPAC_2015.png"/>
          <p:cNvPicPr>
            <a:picLocks noChangeAspect="1" noChangeArrowheads="1"/>
          </p:cNvPicPr>
          <p:nvPr/>
        </p:nvPicPr>
        <p:blipFill>
          <a:blip r:embed="rId2"/>
          <a:srcRect/>
          <a:stretch>
            <a:fillRect/>
          </a:stretch>
        </p:blipFill>
        <p:spPr bwMode="auto">
          <a:xfrm>
            <a:off x="0" y="-1211"/>
            <a:ext cx="9144000" cy="6859211"/>
          </a:xfrm>
          <a:prstGeom prst="rect">
            <a:avLst/>
          </a:prstGeom>
          <a:noFill/>
        </p:spPr>
      </p:pic>
      <p:sp>
        <p:nvSpPr>
          <p:cNvPr id="5" name="4 CuadroTexto"/>
          <p:cNvSpPr txBox="1"/>
          <p:nvPr/>
        </p:nvSpPr>
        <p:spPr>
          <a:xfrm>
            <a:off x="571472" y="571480"/>
            <a:ext cx="8001056" cy="523220"/>
          </a:xfrm>
          <a:prstGeom prst="rect">
            <a:avLst/>
          </a:prstGeom>
          <a:noFill/>
        </p:spPr>
        <p:txBody>
          <a:bodyPr wrap="square" rtlCol="0">
            <a:spAutoFit/>
          </a:bodyPr>
          <a:lstStyle/>
          <a:p>
            <a:pPr algn="ctr"/>
            <a:r>
              <a:rPr lang="es-ES" sz="2800" dirty="0" smtClean="0">
                <a:solidFill>
                  <a:srgbClr val="7030A0"/>
                </a:solidFill>
                <a:latin typeface="Verdana" pitchFamily="34" charset="0"/>
                <a:ea typeface="Verdana" pitchFamily="34" charset="0"/>
                <a:cs typeface="Verdana" pitchFamily="34" charset="0"/>
              </a:rPr>
              <a:t>PACIENTE-MÉDICO</a:t>
            </a:r>
            <a:endParaRPr lang="es-ES" sz="2800" dirty="0" smtClean="0">
              <a:solidFill>
                <a:srgbClr val="7030A0"/>
              </a:solidFill>
              <a:latin typeface="Verdana" pitchFamily="34" charset="0"/>
              <a:ea typeface="Verdana" pitchFamily="34" charset="0"/>
              <a:cs typeface="Verdana" pitchFamily="34" charset="0"/>
            </a:endParaRPr>
          </a:p>
        </p:txBody>
      </p:sp>
      <p:sp>
        <p:nvSpPr>
          <p:cNvPr id="4" name="3 CuadroTexto"/>
          <p:cNvSpPr txBox="1"/>
          <p:nvPr/>
        </p:nvSpPr>
        <p:spPr>
          <a:xfrm>
            <a:off x="571472" y="2357430"/>
            <a:ext cx="8001056" cy="400110"/>
          </a:xfrm>
          <a:prstGeom prst="rect">
            <a:avLst/>
          </a:prstGeom>
          <a:noFill/>
        </p:spPr>
        <p:txBody>
          <a:bodyPr wrap="square" rtlCol="0">
            <a:spAutoFit/>
          </a:bodyPr>
          <a:lstStyle/>
          <a:p>
            <a:endParaRPr lang="es-ES" sz="2000" dirty="0" smtClean="0">
              <a:solidFill>
                <a:srgbClr val="597591"/>
              </a:solidFill>
              <a:latin typeface="Verdana" pitchFamily="34" charset="0"/>
              <a:ea typeface="Verdana" pitchFamily="34" charset="0"/>
              <a:cs typeface="Verdana" pitchFamily="34" charset="0"/>
            </a:endParaRPr>
          </a:p>
        </p:txBody>
      </p:sp>
      <p:sp>
        <p:nvSpPr>
          <p:cNvPr id="6" name="5 Rectángulo"/>
          <p:cNvSpPr/>
          <p:nvPr/>
        </p:nvSpPr>
        <p:spPr>
          <a:xfrm>
            <a:off x="642910" y="1714488"/>
            <a:ext cx="8286808" cy="3139321"/>
          </a:xfrm>
          <a:prstGeom prst="rect">
            <a:avLst/>
          </a:prstGeom>
        </p:spPr>
        <p:txBody>
          <a:bodyPr wrap="square">
            <a:spAutoFit/>
          </a:bodyPr>
          <a:lstStyle/>
          <a:p>
            <a:pPr algn="just"/>
            <a:r>
              <a:rPr lang="es-ES" dirty="0" smtClean="0">
                <a:solidFill>
                  <a:srgbClr val="7030A0"/>
                </a:solidFill>
              </a:rPr>
              <a:t>A continuación le presentamos algunas maneras que puede considerar para comenzar la conversación:</a:t>
            </a:r>
          </a:p>
          <a:p>
            <a:pPr algn="just"/>
            <a:endParaRPr lang="es-ES" dirty="0" smtClean="0">
              <a:solidFill>
                <a:srgbClr val="00B050"/>
              </a:solidFill>
            </a:endParaRPr>
          </a:p>
          <a:p>
            <a:pPr algn="just"/>
            <a:r>
              <a:rPr lang="es-ES" dirty="0" smtClean="0">
                <a:solidFill>
                  <a:srgbClr val="00B050"/>
                </a:solidFill>
              </a:rPr>
              <a:t>“Tengo algunas dudas </a:t>
            </a:r>
            <a:r>
              <a:rPr lang="es-ES" dirty="0" err="1" smtClean="0">
                <a:solidFill>
                  <a:srgbClr val="00B050"/>
                </a:solidFill>
              </a:rPr>
              <a:t>Dr</a:t>
            </a:r>
            <a:r>
              <a:rPr lang="es-ES" dirty="0" smtClean="0">
                <a:solidFill>
                  <a:srgbClr val="00B050"/>
                </a:solidFill>
              </a:rPr>
              <a:t>_____ que me preocupan mucho, que incrementan mi estado de ansiedad y antes de hacerlo por otras vías, me gustaría que usted me las aclarara, </a:t>
            </a:r>
            <a:r>
              <a:rPr lang="es-ES" dirty="0" smtClean="0">
                <a:solidFill>
                  <a:srgbClr val="00B050"/>
                </a:solidFill>
              </a:rPr>
              <a:t>aparte </a:t>
            </a:r>
            <a:r>
              <a:rPr lang="es-ES" dirty="0" smtClean="0">
                <a:solidFill>
                  <a:srgbClr val="00B050"/>
                </a:solidFill>
              </a:rPr>
              <a:t>de que yo considero que es un profesional cualificado, es la persona que mejor conoce mi caso , por lo tanto la información que usted me </a:t>
            </a:r>
            <a:r>
              <a:rPr lang="es-ES" dirty="0" smtClean="0">
                <a:solidFill>
                  <a:srgbClr val="00B050"/>
                </a:solidFill>
              </a:rPr>
              <a:t>dé </a:t>
            </a:r>
            <a:r>
              <a:rPr lang="es-ES" dirty="0" smtClean="0">
                <a:solidFill>
                  <a:srgbClr val="00B050"/>
                </a:solidFill>
              </a:rPr>
              <a:t>es la más </a:t>
            </a:r>
            <a:r>
              <a:rPr lang="es-ES" dirty="0" smtClean="0">
                <a:solidFill>
                  <a:srgbClr val="00B050"/>
                </a:solidFill>
              </a:rPr>
              <a:t>importante.</a:t>
            </a:r>
            <a:endParaRPr lang="es-ES" dirty="0" smtClean="0">
              <a:solidFill>
                <a:srgbClr val="00B050"/>
              </a:solidFill>
            </a:endParaRPr>
          </a:p>
          <a:p>
            <a:pPr algn="just"/>
            <a:r>
              <a:rPr lang="es-ES" dirty="0" smtClean="0">
                <a:solidFill>
                  <a:srgbClr val="00B050"/>
                </a:solidFill>
              </a:rPr>
              <a:t>Me he traído algunas preguntas ya apuntadas, si no dispone del tiempo , ¿podríamos planificar una nueva cita</a:t>
            </a:r>
            <a:r>
              <a:rPr lang="es-ES" dirty="0" smtClean="0">
                <a:solidFill>
                  <a:srgbClr val="00B050"/>
                </a:solidFill>
              </a:rPr>
              <a:t>?”</a:t>
            </a:r>
            <a:endParaRPr lang="es-ES" dirty="0" smtClean="0">
              <a:solidFill>
                <a:srgbClr val="00B050"/>
              </a:solidFill>
            </a:endParaRPr>
          </a:p>
          <a:p>
            <a:pPr algn="just"/>
            <a:r>
              <a:rPr lang="es-ES" dirty="0" smtClean="0">
                <a:solidFill>
                  <a:srgbClr val="00B050"/>
                </a:solidFill>
              </a:rPr>
              <a:t>“Debo </a:t>
            </a:r>
            <a:r>
              <a:rPr lang="es-ES" dirty="0" smtClean="0">
                <a:solidFill>
                  <a:srgbClr val="00B050"/>
                </a:solidFill>
              </a:rPr>
              <a:t>hablar con usted acerca de_______, y siento que no puedo. ¿Podemos hablar sobre esto</a:t>
            </a:r>
            <a:r>
              <a:rPr lang="es-ES" dirty="0" smtClean="0">
                <a:solidFill>
                  <a:srgbClr val="00B050"/>
                </a:solidFill>
              </a:rPr>
              <a:t>?”</a:t>
            </a:r>
            <a:endParaRPr lang="es-ES" dirty="0" smtClean="0">
              <a:solidFill>
                <a:srgbClr val="00B05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c.mercader\Desktop\10 CONGRESO GEPAC\PLANTILLA POWERPOINT 10 CONGRESO GEPAC 2015\IMAGENES\INTERIOR_3_PPT_10_CONGRESO_GEPAC_2015.png"/>
          <p:cNvPicPr>
            <a:picLocks noChangeAspect="1" noChangeArrowheads="1"/>
          </p:cNvPicPr>
          <p:nvPr/>
        </p:nvPicPr>
        <p:blipFill>
          <a:blip r:embed="rId2"/>
          <a:srcRect/>
          <a:stretch>
            <a:fillRect/>
          </a:stretch>
        </p:blipFill>
        <p:spPr bwMode="auto">
          <a:xfrm>
            <a:off x="0" y="-1211"/>
            <a:ext cx="9144000" cy="6859211"/>
          </a:xfrm>
          <a:prstGeom prst="rect">
            <a:avLst/>
          </a:prstGeom>
          <a:noFill/>
        </p:spPr>
      </p:pic>
      <p:sp>
        <p:nvSpPr>
          <p:cNvPr id="5" name="4 CuadroTexto"/>
          <p:cNvSpPr txBox="1"/>
          <p:nvPr/>
        </p:nvSpPr>
        <p:spPr>
          <a:xfrm>
            <a:off x="571472" y="1643050"/>
            <a:ext cx="8001056" cy="400110"/>
          </a:xfrm>
          <a:prstGeom prst="rect">
            <a:avLst/>
          </a:prstGeom>
          <a:noFill/>
        </p:spPr>
        <p:txBody>
          <a:bodyPr wrap="square" rtlCol="0">
            <a:spAutoFit/>
          </a:bodyPr>
          <a:lstStyle/>
          <a:p>
            <a:r>
              <a:rPr lang="es-ES" sz="2000" dirty="0" smtClean="0">
                <a:solidFill>
                  <a:srgbClr val="8666A9"/>
                </a:solidFill>
                <a:latin typeface="Verdana" pitchFamily="34" charset="0"/>
                <a:ea typeface="Verdana" pitchFamily="34" charset="0"/>
                <a:cs typeface="Verdana" pitchFamily="34" charset="0"/>
              </a:rPr>
              <a:t>Aspectos a </a:t>
            </a:r>
            <a:r>
              <a:rPr lang="es-ES" sz="2000" dirty="0" smtClean="0">
                <a:solidFill>
                  <a:srgbClr val="8666A9"/>
                </a:solidFill>
                <a:latin typeface="Verdana" pitchFamily="34" charset="0"/>
                <a:ea typeface="Verdana" pitchFamily="34" charset="0"/>
                <a:cs typeface="Verdana" pitchFamily="34" charset="0"/>
              </a:rPr>
              <a:t>considerar</a:t>
            </a:r>
            <a:endParaRPr lang="es-ES" sz="2000" dirty="0" smtClean="0">
              <a:solidFill>
                <a:srgbClr val="7030A0"/>
              </a:solidFill>
              <a:latin typeface="Verdana" pitchFamily="34" charset="0"/>
              <a:ea typeface="Verdana" pitchFamily="34" charset="0"/>
              <a:cs typeface="Verdana" pitchFamily="34" charset="0"/>
            </a:endParaRPr>
          </a:p>
        </p:txBody>
      </p:sp>
      <p:sp>
        <p:nvSpPr>
          <p:cNvPr id="4" name="3 CuadroTexto"/>
          <p:cNvSpPr txBox="1"/>
          <p:nvPr/>
        </p:nvSpPr>
        <p:spPr>
          <a:xfrm>
            <a:off x="571472" y="2846200"/>
            <a:ext cx="8001056" cy="400110"/>
          </a:xfrm>
          <a:prstGeom prst="rect">
            <a:avLst/>
          </a:prstGeom>
          <a:noFill/>
        </p:spPr>
        <p:txBody>
          <a:bodyPr wrap="square" rtlCol="0">
            <a:spAutoFit/>
          </a:bodyPr>
          <a:lstStyle/>
          <a:p>
            <a:endParaRPr lang="es-ES" sz="2000" dirty="0" smtClean="0">
              <a:solidFill>
                <a:srgbClr val="597591"/>
              </a:solidFill>
              <a:latin typeface="Verdana" pitchFamily="34" charset="0"/>
              <a:ea typeface="Verdana" pitchFamily="34" charset="0"/>
              <a:cs typeface="Verdana" pitchFamily="34" charset="0"/>
            </a:endParaRPr>
          </a:p>
        </p:txBody>
      </p:sp>
      <p:sp>
        <p:nvSpPr>
          <p:cNvPr id="6" name="5 Rectángulo"/>
          <p:cNvSpPr/>
          <p:nvPr/>
        </p:nvSpPr>
        <p:spPr>
          <a:xfrm>
            <a:off x="4429124" y="3357562"/>
            <a:ext cx="3071834" cy="228601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ES" sz="1600" dirty="0" smtClean="0"/>
              <a:t>IMPORTANTE</a:t>
            </a:r>
            <a:endParaRPr lang="es-ES" sz="1600" dirty="0" smtClean="0"/>
          </a:p>
          <a:p>
            <a:pPr algn="ctr"/>
            <a:r>
              <a:rPr lang="es-ES" sz="1600" dirty="0" smtClean="0"/>
              <a:t>Libreta</a:t>
            </a:r>
          </a:p>
          <a:p>
            <a:pPr algn="ctr"/>
            <a:r>
              <a:rPr lang="es-ES" sz="1600" dirty="0" smtClean="0"/>
              <a:t>Lista de Preguntas</a:t>
            </a:r>
          </a:p>
          <a:p>
            <a:pPr algn="ctr"/>
            <a:r>
              <a:rPr lang="es-ES" sz="1600" dirty="0" smtClean="0"/>
              <a:t>Lleva alguien contigo </a:t>
            </a:r>
          </a:p>
          <a:p>
            <a:pPr algn="ctr"/>
            <a:r>
              <a:rPr lang="es-ES" sz="1600" dirty="0" smtClean="0"/>
              <a:t>Medicina que tomas</a:t>
            </a:r>
          </a:p>
          <a:p>
            <a:pPr algn="ctr"/>
            <a:r>
              <a:rPr lang="es-ES" sz="1600" dirty="0" smtClean="0"/>
              <a:t>Efectos secundarios </a:t>
            </a:r>
            <a:endParaRPr lang="es-ES" sz="1600" dirty="0"/>
          </a:p>
        </p:txBody>
      </p:sp>
      <p:pic>
        <p:nvPicPr>
          <p:cNvPr id="8" name="7 Imagen" descr="Resultado de imagen de tomar notas consulta medica"/>
          <p:cNvPicPr/>
          <p:nvPr/>
        </p:nvPicPr>
        <p:blipFill>
          <a:blip r:embed="rId3">
            <a:extLst>
              <a:ext uri="{28A0092B-C50C-407E-A947-70E740481C1C}">
                <a14:useLocalDpi xmlns:a14="http://schemas.microsoft.com/office/drawing/2010/main" val="0"/>
              </a:ext>
            </a:extLst>
          </a:blip>
          <a:srcRect/>
          <a:stretch>
            <a:fillRect/>
          </a:stretch>
        </p:blipFill>
        <p:spPr bwMode="auto">
          <a:xfrm>
            <a:off x="428596" y="2714620"/>
            <a:ext cx="2357454" cy="17859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c.mercader\Desktop\10 CONGRESO GEPAC\PLANTILLA POWERPOINT 10 CONGRESO GEPAC 2015\IMAGENES\INTERIOR_2_PPT_10_CONGRESO_GEPAC_2015.png"/>
          <p:cNvPicPr>
            <a:picLocks noChangeAspect="1" noChangeArrowheads="1"/>
          </p:cNvPicPr>
          <p:nvPr/>
        </p:nvPicPr>
        <p:blipFill>
          <a:blip r:embed="rId2"/>
          <a:srcRect/>
          <a:stretch>
            <a:fillRect/>
          </a:stretch>
        </p:blipFill>
        <p:spPr bwMode="auto">
          <a:xfrm>
            <a:off x="0" y="-1211"/>
            <a:ext cx="9144000" cy="6859211"/>
          </a:xfrm>
          <a:prstGeom prst="rect">
            <a:avLst/>
          </a:prstGeom>
          <a:noFill/>
        </p:spPr>
      </p:pic>
      <p:sp>
        <p:nvSpPr>
          <p:cNvPr id="5" name="4 CuadroTexto"/>
          <p:cNvSpPr txBox="1"/>
          <p:nvPr/>
        </p:nvSpPr>
        <p:spPr>
          <a:xfrm>
            <a:off x="500034" y="1357298"/>
            <a:ext cx="8072494" cy="707886"/>
          </a:xfrm>
          <a:prstGeom prst="rect">
            <a:avLst/>
          </a:prstGeom>
          <a:noFill/>
        </p:spPr>
        <p:txBody>
          <a:bodyPr wrap="square" rtlCol="0">
            <a:spAutoFit/>
          </a:bodyPr>
          <a:lstStyle/>
          <a:p>
            <a:pPr algn="ctr"/>
            <a:r>
              <a:rPr lang="es-ES" sz="2000" b="1" dirty="0" smtClean="0">
                <a:solidFill>
                  <a:srgbClr val="8666A9"/>
                </a:solidFill>
                <a:latin typeface="Verdana" pitchFamily="34" charset="0"/>
                <a:ea typeface="Verdana" pitchFamily="34" charset="0"/>
                <a:cs typeface="Verdana" pitchFamily="34" charset="0"/>
              </a:rPr>
              <a:t>PAUTAS PARA MEJORAR LA </a:t>
            </a:r>
            <a:r>
              <a:rPr lang="es-ES" sz="2000" b="1" dirty="0" smtClean="0">
                <a:solidFill>
                  <a:srgbClr val="8666A9"/>
                </a:solidFill>
                <a:latin typeface="Verdana" pitchFamily="34" charset="0"/>
                <a:ea typeface="Verdana" pitchFamily="34" charset="0"/>
                <a:cs typeface="Verdana" pitchFamily="34" charset="0"/>
              </a:rPr>
              <a:t>COMUNICACIÓN </a:t>
            </a:r>
            <a:r>
              <a:rPr lang="es-ES" sz="2000" b="1" dirty="0" smtClean="0">
                <a:solidFill>
                  <a:srgbClr val="8666A9"/>
                </a:solidFill>
                <a:latin typeface="Verdana" pitchFamily="34" charset="0"/>
                <a:ea typeface="Verdana" pitchFamily="34" charset="0"/>
                <a:cs typeface="Verdana" pitchFamily="34" charset="0"/>
              </a:rPr>
              <a:t>CON EL </a:t>
            </a:r>
            <a:r>
              <a:rPr lang="es-ES" sz="2000" b="1" dirty="0" smtClean="0">
                <a:solidFill>
                  <a:srgbClr val="8666A9"/>
                </a:solidFill>
                <a:latin typeface="Verdana" pitchFamily="34" charset="0"/>
                <a:ea typeface="Verdana" pitchFamily="34" charset="0"/>
                <a:cs typeface="Verdana" pitchFamily="34" charset="0"/>
              </a:rPr>
              <a:t>MÉDICO</a:t>
            </a:r>
            <a:endParaRPr lang="es-ES" sz="2000" b="1" dirty="0" smtClean="0">
              <a:solidFill>
                <a:srgbClr val="7030A0"/>
              </a:solidFill>
              <a:latin typeface="Verdana" pitchFamily="34" charset="0"/>
              <a:ea typeface="Verdana" pitchFamily="34" charset="0"/>
              <a:cs typeface="Verdana" pitchFamily="34" charset="0"/>
            </a:endParaRPr>
          </a:p>
        </p:txBody>
      </p:sp>
      <p:sp>
        <p:nvSpPr>
          <p:cNvPr id="4" name="3 CuadroTexto"/>
          <p:cNvSpPr txBox="1"/>
          <p:nvPr/>
        </p:nvSpPr>
        <p:spPr>
          <a:xfrm>
            <a:off x="428596" y="2000240"/>
            <a:ext cx="8143932" cy="3477875"/>
          </a:xfrm>
          <a:prstGeom prst="rect">
            <a:avLst/>
          </a:prstGeom>
          <a:noFill/>
        </p:spPr>
        <p:txBody>
          <a:bodyPr wrap="square" rtlCol="0">
            <a:spAutoFit/>
          </a:bodyPr>
          <a:lstStyle/>
          <a:p>
            <a:pPr lvl="0"/>
            <a:r>
              <a:rPr lang="es-ES" sz="2000" dirty="0" smtClean="0">
                <a:latin typeface="Arial" panose="020B0604020202020204" pitchFamily="34" charset="0"/>
                <a:cs typeface="Arial" panose="020B0604020202020204" pitchFamily="34" charset="0"/>
              </a:rPr>
              <a:t> </a:t>
            </a:r>
          </a:p>
          <a:p>
            <a:pPr lvl="0">
              <a:buFont typeface="Arial" pitchFamily="34" charset="0"/>
              <a:buChar char="•"/>
            </a:pPr>
            <a:r>
              <a:rPr lang="es-ES" sz="2000" dirty="0" smtClean="0">
                <a:solidFill>
                  <a:srgbClr val="00B050"/>
                </a:solidFill>
                <a:latin typeface="Arial" panose="020B0604020202020204" pitchFamily="34" charset="0"/>
                <a:cs typeface="Arial" panose="020B0604020202020204" pitchFamily="34" charset="0"/>
              </a:rPr>
              <a:t> Previo a la consulta apunta todas tus dudas y organizar las </a:t>
            </a:r>
            <a:r>
              <a:rPr lang="es-ES" sz="2000" dirty="0" smtClean="0">
                <a:solidFill>
                  <a:srgbClr val="00B050"/>
                </a:solidFill>
                <a:latin typeface="Arial" panose="020B0604020202020204" pitchFamily="34" charset="0"/>
                <a:cs typeface="Arial" panose="020B0604020202020204" pitchFamily="34" charset="0"/>
              </a:rPr>
              <a:t>mismas.</a:t>
            </a:r>
            <a:endParaRPr lang="es-ES" sz="2000" dirty="0" smtClean="0">
              <a:solidFill>
                <a:srgbClr val="00B050"/>
              </a:solidFill>
              <a:latin typeface="Arial" panose="020B0604020202020204" pitchFamily="34" charset="0"/>
              <a:cs typeface="Arial" panose="020B0604020202020204" pitchFamily="34" charset="0"/>
            </a:endParaRPr>
          </a:p>
          <a:p>
            <a:pPr lvl="0">
              <a:buFont typeface="Arial" pitchFamily="34" charset="0"/>
              <a:buChar char="•"/>
            </a:pPr>
            <a:r>
              <a:rPr lang="es-ES" sz="2000" dirty="0" smtClean="0">
                <a:solidFill>
                  <a:srgbClr val="00B050"/>
                </a:solidFill>
                <a:latin typeface="Arial" panose="020B0604020202020204" pitchFamily="34" charset="0"/>
                <a:cs typeface="Arial" panose="020B0604020202020204" pitchFamily="34" charset="0"/>
              </a:rPr>
              <a:t> Explícale al principio que quieres realizarle unas preguntas, porque sabes que es el o la mejor para podértelas </a:t>
            </a:r>
            <a:r>
              <a:rPr lang="es-ES" sz="2000" dirty="0" smtClean="0">
                <a:solidFill>
                  <a:srgbClr val="00B050"/>
                </a:solidFill>
                <a:latin typeface="Arial" panose="020B0604020202020204" pitchFamily="34" charset="0"/>
                <a:cs typeface="Arial" panose="020B0604020202020204" pitchFamily="34" charset="0"/>
              </a:rPr>
              <a:t>aclarar. </a:t>
            </a:r>
            <a:endParaRPr lang="es-ES" sz="2000" dirty="0" smtClean="0">
              <a:solidFill>
                <a:srgbClr val="00B050"/>
              </a:solidFill>
              <a:latin typeface="Arial" panose="020B0604020202020204" pitchFamily="34" charset="0"/>
              <a:cs typeface="Arial" panose="020B0604020202020204" pitchFamily="34" charset="0"/>
            </a:endParaRPr>
          </a:p>
          <a:p>
            <a:pPr lvl="0">
              <a:buFont typeface="Arial" pitchFamily="34" charset="0"/>
              <a:buChar char="•"/>
            </a:pPr>
            <a:r>
              <a:rPr lang="es-ES" sz="2000" dirty="0" smtClean="0">
                <a:solidFill>
                  <a:srgbClr val="00B050"/>
                </a:solidFill>
                <a:latin typeface="Arial" panose="020B0604020202020204" pitchFamily="34" charset="0"/>
                <a:cs typeface="Arial" panose="020B0604020202020204" pitchFamily="34" charset="0"/>
              </a:rPr>
              <a:t> Expresa tus preocupaciones sin sentirte inhibido. El médico debería informarte bien sobre tu caso.</a:t>
            </a:r>
          </a:p>
          <a:p>
            <a:pPr lvl="0">
              <a:buFont typeface="Arial" pitchFamily="34" charset="0"/>
              <a:buChar char="•"/>
            </a:pPr>
            <a:r>
              <a:rPr lang="es-ES" sz="2000" dirty="0" smtClean="0">
                <a:solidFill>
                  <a:srgbClr val="00B050"/>
                </a:solidFill>
                <a:latin typeface="Arial" panose="020B0604020202020204" pitchFamily="34" charset="0"/>
                <a:cs typeface="Arial" panose="020B0604020202020204" pitchFamily="34" charset="0"/>
              </a:rPr>
              <a:t> El mensaje debe ser claro y directo.</a:t>
            </a:r>
          </a:p>
          <a:p>
            <a:pPr lvl="0">
              <a:buFont typeface="Arial" pitchFamily="34" charset="0"/>
              <a:buChar char="•"/>
            </a:pPr>
            <a:r>
              <a:rPr lang="es-ES" sz="2000" dirty="0" smtClean="0">
                <a:solidFill>
                  <a:srgbClr val="00B050"/>
                </a:solidFill>
                <a:latin typeface="Arial" panose="020B0604020202020204" pitchFamily="34" charset="0"/>
                <a:cs typeface="Arial" panose="020B0604020202020204" pitchFamily="34" charset="0"/>
              </a:rPr>
              <a:t> Explicar con un lenguaje sencillo.</a:t>
            </a:r>
          </a:p>
          <a:p>
            <a:pPr lvl="0">
              <a:buFont typeface="Arial" pitchFamily="34" charset="0"/>
              <a:buChar char="•"/>
            </a:pPr>
            <a:r>
              <a:rPr lang="es-ES" sz="2000" dirty="0" smtClean="0">
                <a:solidFill>
                  <a:srgbClr val="00B050"/>
                </a:solidFill>
                <a:latin typeface="Arial" panose="020B0604020202020204" pitchFamily="34" charset="0"/>
                <a:cs typeface="Arial" panose="020B0604020202020204" pitchFamily="34" charset="0"/>
              </a:rPr>
              <a:t> Expresa tus preocupaciones sin sentirte inhibido.</a:t>
            </a:r>
          </a:p>
          <a:p>
            <a:pPr lvl="0">
              <a:buFont typeface="Arial" pitchFamily="34" charset="0"/>
              <a:buChar char="•"/>
            </a:pPr>
            <a:endParaRPr lang="es-ES" sz="2000" dirty="0" smtClean="0">
              <a:latin typeface="Arial" panose="020B0604020202020204" pitchFamily="34" charset="0"/>
              <a:cs typeface="Arial" panose="020B0604020202020204" pitchFamily="34" charset="0"/>
            </a:endParaRPr>
          </a:p>
          <a:p>
            <a:pPr lvl="0"/>
            <a:endParaRPr lang="es-ES" sz="2000" dirty="0" smtClean="0">
              <a:solidFill>
                <a:srgbClr val="00B050"/>
              </a:solidFill>
              <a:latin typeface="Arial" panose="020B0604020202020204" pitchFamily="34" charset="0"/>
              <a:cs typeface="Arial" panose="020B0604020202020204" pitchFamily="34" charset="0"/>
            </a:endParaRPr>
          </a:p>
        </p:txBody>
      </p:sp>
      <p:pic>
        <p:nvPicPr>
          <p:cNvPr id="1026" name="Picture 2" descr="C:\Users\m.rojas\Desktop\medico-paciente1.jpg"/>
          <p:cNvPicPr>
            <a:picLocks noChangeAspect="1" noChangeArrowheads="1"/>
          </p:cNvPicPr>
          <p:nvPr/>
        </p:nvPicPr>
        <p:blipFill>
          <a:blip r:embed="rId3"/>
          <a:srcRect/>
          <a:stretch>
            <a:fillRect/>
          </a:stretch>
        </p:blipFill>
        <p:spPr bwMode="auto">
          <a:xfrm>
            <a:off x="1500166" y="4929198"/>
            <a:ext cx="4500594" cy="1928802"/>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c.mercader\Desktop\10 CONGRESO GEPAC\PLANTILLA POWERPOINT 10 CONGRESO GEPAC 2015\IMAGENES\INTERIOR_2_PPT_10_CONGRESO_GEPAC_2015.png"/>
          <p:cNvPicPr>
            <a:picLocks noChangeAspect="1" noChangeArrowheads="1"/>
          </p:cNvPicPr>
          <p:nvPr/>
        </p:nvPicPr>
        <p:blipFill>
          <a:blip r:embed="rId2"/>
          <a:srcRect/>
          <a:stretch>
            <a:fillRect/>
          </a:stretch>
        </p:blipFill>
        <p:spPr bwMode="auto">
          <a:xfrm>
            <a:off x="0" y="0"/>
            <a:ext cx="9144000" cy="6859211"/>
          </a:xfrm>
          <a:prstGeom prst="rect">
            <a:avLst/>
          </a:prstGeom>
          <a:noFill/>
        </p:spPr>
      </p:pic>
      <p:sp>
        <p:nvSpPr>
          <p:cNvPr id="5" name="4 CuadroTexto"/>
          <p:cNvSpPr txBox="1"/>
          <p:nvPr/>
        </p:nvSpPr>
        <p:spPr>
          <a:xfrm>
            <a:off x="571472" y="1643050"/>
            <a:ext cx="8001056" cy="400110"/>
          </a:xfrm>
          <a:prstGeom prst="rect">
            <a:avLst/>
          </a:prstGeom>
          <a:noFill/>
        </p:spPr>
        <p:txBody>
          <a:bodyPr wrap="square" rtlCol="0">
            <a:spAutoFit/>
          </a:bodyPr>
          <a:lstStyle/>
          <a:p>
            <a:pPr algn="ctr"/>
            <a:r>
              <a:rPr lang="es-ES" sz="2000" b="1" dirty="0" smtClean="0">
                <a:solidFill>
                  <a:srgbClr val="8666A9"/>
                </a:solidFill>
                <a:latin typeface="Verdana" pitchFamily="34" charset="0"/>
                <a:ea typeface="Verdana" pitchFamily="34" charset="0"/>
                <a:cs typeface="Verdana" pitchFamily="34" charset="0"/>
              </a:rPr>
              <a:t>PREGUNTAS FRECUENTES </a:t>
            </a:r>
            <a:endParaRPr lang="es-ES" sz="2000" b="1" dirty="0" smtClean="0">
              <a:solidFill>
                <a:srgbClr val="7030A0"/>
              </a:solidFill>
              <a:latin typeface="Verdana" pitchFamily="34" charset="0"/>
              <a:ea typeface="Verdana" pitchFamily="34" charset="0"/>
              <a:cs typeface="Verdana" pitchFamily="34" charset="0"/>
            </a:endParaRPr>
          </a:p>
        </p:txBody>
      </p:sp>
      <p:sp>
        <p:nvSpPr>
          <p:cNvPr id="4" name="3 CuadroTexto"/>
          <p:cNvSpPr txBox="1"/>
          <p:nvPr/>
        </p:nvSpPr>
        <p:spPr>
          <a:xfrm>
            <a:off x="642910" y="2928934"/>
            <a:ext cx="8072494" cy="2862322"/>
          </a:xfrm>
          <a:prstGeom prst="rect">
            <a:avLst/>
          </a:prstGeom>
          <a:noFill/>
        </p:spPr>
        <p:txBody>
          <a:bodyPr wrap="square" rtlCol="0">
            <a:spAutoFit/>
          </a:bodyPr>
          <a:lstStyle/>
          <a:p>
            <a:pPr lvl="0">
              <a:buFont typeface="Arial" pitchFamily="34" charset="0"/>
              <a:buChar char="•"/>
            </a:pPr>
            <a:r>
              <a:rPr lang="es-ES" sz="2000" dirty="0" smtClean="0">
                <a:solidFill>
                  <a:srgbClr val="00B050"/>
                </a:solidFill>
                <a:latin typeface="Arial" panose="020B0604020202020204" pitchFamily="34" charset="0"/>
                <a:cs typeface="Arial" panose="020B0604020202020204" pitchFamily="34" charset="0"/>
              </a:rPr>
              <a:t> ¿Qué tipo de cáncer tengo?</a:t>
            </a:r>
          </a:p>
          <a:p>
            <a:pPr lvl="0">
              <a:buFont typeface="Arial" pitchFamily="34" charset="0"/>
              <a:buChar char="•"/>
            </a:pPr>
            <a:r>
              <a:rPr lang="es-ES" sz="2000" dirty="0" smtClean="0">
                <a:solidFill>
                  <a:srgbClr val="00B050"/>
                </a:solidFill>
                <a:latin typeface="Arial" panose="020B0604020202020204" pitchFamily="34" charset="0"/>
                <a:cs typeface="Arial" panose="020B0604020202020204" pitchFamily="34" charset="0"/>
              </a:rPr>
              <a:t>¿Dónde está?</a:t>
            </a:r>
          </a:p>
          <a:p>
            <a:pPr lvl="0">
              <a:buFont typeface="Arial" pitchFamily="34" charset="0"/>
              <a:buChar char="•"/>
            </a:pPr>
            <a:r>
              <a:rPr lang="es-ES" sz="2000" dirty="0" smtClean="0">
                <a:solidFill>
                  <a:srgbClr val="00B050"/>
                </a:solidFill>
                <a:latin typeface="Arial" panose="020B0604020202020204" pitchFamily="34" charset="0"/>
                <a:cs typeface="Arial" panose="020B0604020202020204" pitchFamily="34" charset="0"/>
              </a:rPr>
              <a:t>¿Se ha extendido?</a:t>
            </a:r>
          </a:p>
          <a:p>
            <a:pPr lvl="0">
              <a:buFont typeface="Arial" pitchFamily="34" charset="0"/>
              <a:buChar char="•"/>
            </a:pPr>
            <a:r>
              <a:rPr lang="es-ES" sz="2000" dirty="0" smtClean="0">
                <a:solidFill>
                  <a:srgbClr val="00B050"/>
                </a:solidFill>
                <a:latin typeface="Arial" panose="020B0604020202020204" pitchFamily="34" charset="0"/>
                <a:cs typeface="Arial" panose="020B0604020202020204" pitchFamily="34" charset="0"/>
              </a:rPr>
              <a:t>¿Hay tratamientos?</a:t>
            </a:r>
          </a:p>
          <a:p>
            <a:pPr lvl="0">
              <a:buFont typeface="Arial" pitchFamily="34" charset="0"/>
              <a:buChar char="•"/>
            </a:pPr>
            <a:r>
              <a:rPr lang="es-ES" sz="2000" dirty="0" smtClean="0">
                <a:solidFill>
                  <a:srgbClr val="00B050"/>
                </a:solidFill>
                <a:latin typeface="Arial" panose="020B0604020202020204" pitchFamily="34" charset="0"/>
                <a:cs typeface="Arial" panose="020B0604020202020204" pitchFamily="34" charset="0"/>
              </a:rPr>
              <a:t>¿Qué opciones de tratamientos hay?</a:t>
            </a:r>
          </a:p>
          <a:p>
            <a:pPr lvl="0">
              <a:buFont typeface="Arial" pitchFamily="34" charset="0"/>
              <a:buChar char="•"/>
            </a:pPr>
            <a:r>
              <a:rPr lang="es-ES" sz="2000" dirty="0" smtClean="0">
                <a:solidFill>
                  <a:srgbClr val="00B050"/>
                </a:solidFill>
                <a:latin typeface="Arial" panose="020B0604020202020204" pitchFamily="34" charset="0"/>
                <a:cs typeface="Arial" panose="020B0604020202020204" pitchFamily="34" charset="0"/>
              </a:rPr>
              <a:t>¿Tendré dolor? </a:t>
            </a:r>
          </a:p>
          <a:p>
            <a:pPr lvl="0">
              <a:buFont typeface="Arial" pitchFamily="34" charset="0"/>
              <a:buChar char="•"/>
            </a:pPr>
            <a:r>
              <a:rPr lang="es-ES" sz="2000" dirty="0" smtClean="0">
                <a:solidFill>
                  <a:srgbClr val="00B050"/>
                </a:solidFill>
                <a:latin typeface="Arial" panose="020B0604020202020204" pitchFamily="34" charset="0"/>
                <a:cs typeface="Arial" panose="020B0604020202020204" pitchFamily="34" charset="0"/>
              </a:rPr>
              <a:t> ¿Cuáles son los efectos secundarios?</a:t>
            </a:r>
          </a:p>
          <a:p>
            <a:pPr lvl="0">
              <a:buFont typeface="Arial" pitchFamily="34" charset="0"/>
              <a:buChar char="•"/>
            </a:pPr>
            <a:endParaRPr lang="es-ES" sz="2000" dirty="0" smtClean="0">
              <a:latin typeface="Arial" panose="020B0604020202020204" pitchFamily="34" charset="0"/>
              <a:cs typeface="Arial" panose="020B0604020202020204" pitchFamily="34" charset="0"/>
            </a:endParaRPr>
          </a:p>
          <a:p>
            <a:pPr lvl="0"/>
            <a:endParaRPr lang="es-ES" sz="2000" dirty="0" smtClean="0">
              <a:solidFill>
                <a:srgbClr val="00B050"/>
              </a:solidFill>
              <a:latin typeface="Arial" panose="020B0604020202020204" pitchFamily="34" charset="0"/>
              <a:cs typeface="Arial" panose="020B0604020202020204" pitchFamily="34" charset="0"/>
            </a:endParaRPr>
          </a:p>
        </p:txBody>
      </p:sp>
      <p:pic>
        <p:nvPicPr>
          <p:cNvPr id="6" name="Picture 2" descr="C:\Users\m.rojas\Desktop\cabeza-humana-con-un-signo-de-interrogacion-dentro_318-46475.png"/>
          <p:cNvPicPr>
            <a:picLocks noChangeAspect="1" noChangeArrowheads="1"/>
          </p:cNvPicPr>
          <p:nvPr/>
        </p:nvPicPr>
        <p:blipFill>
          <a:blip r:embed="rId3" cstate="print"/>
          <a:srcRect/>
          <a:stretch>
            <a:fillRect/>
          </a:stretch>
        </p:blipFill>
        <p:spPr bwMode="auto">
          <a:xfrm>
            <a:off x="5929322" y="3357562"/>
            <a:ext cx="2330331" cy="1548585"/>
          </a:xfrm>
          <a:prstGeom prst="rect">
            <a:avLst/>
          </a:prstGeom>
          <a:noFill/>
        </p:spPr>
      </p:pic>
      <p:pic>
        <p:nvPicPr>
          <p:cNvPr id="7" name="Picture 7" descr="C:\Users\m.rojas\Desktop\images (2).jpg"/>
          <p:cNvPicPr>
            <a:picLocks noChangeAspect="1" noChangeArrowheads="1"/>
          </p:cNvPicPr>
          <p:nvPr/>
        </p:nvPicPr>
        <p:blipFill>
          <a:blip r:embed="rId4"/>
          <a:srcRect/>
          <a:stretch>
            <a:fillRect/>
          </a:stretch>
        </p:blipFill>
        <p:spPr bwMode="auto">
          <a:xfrm>
            <a:off x="285720" y="1500174"/>
            <a:ext cx="1571636" cy="1357310"/>
          </a:xfrm>
          <a:prstGeom prst="rect">
            <a:avLst/>
          </a:prstGeom>
          <a:noFill/>
        </p:spPr>
      </p:pic>
    </p:spTree>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2516</TotalTime>
  <Words>1828</Words>
  <Application>Microsoft Office PowerPoint</Application>
  <PresentationFormat>Presentación en pantalla (4:3)</PresentationFormat>
  <Paragraphs>134</Paragraphs>
  <Slides>23</Slides>
  <Notes>1</Notes>
  <HiddenSlides>0</HiddenSlides>
  <MMClips>0</MMClips>
  <ScaleCrop>false</ScaleCrop>
  <HeadingPairs>
    <vt:vector size="4" baseType="variant">
      <vt:variant>
        <vt:lpstr>Tema</vt:lpstr>
      </vt:variant>
      <vt:variant>
        <vt:i4>1</vt:i4>
      </vt:variant>
      <vt:variant>
        <vt:lpstr>Títulos de diapositiva</vt:lpstr>
      </vt:variant>
      <vt:variant>
        <vt:i4>23</vt:i4>
      </vt:variant>
    </vt:vector>
  </HeadingPairs>
  <TitlesOfParts>
    <vt:vector size="24"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c.mercader</dc:creator>
  <cp:lastModifiedBy>María Ramos</cp:lastModifiedBy>
  <cp:revision>204</cp:revision>
  <dcterms:created xsi:type="dcterms:W3CDTF">2013-06-25T08:10:02Z</dcterms:created>
  <dcterms:modified xsi:type="dcterms:W3CDTF">2015-11-26T09:11:34Z</dcterms:modified>
</cp:coreProperties>
</file>